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7" r:id="rId2"/>
    <p:sldId id="256" r:id="rId3"/>
    <p:sldId id="266" r:id="rId4"/>
    <p:sldId id="268" r:id="rId5"/>
    <p:sldId id="270" r:id="rId6"/>
    <p:sldId id="269" r:id="rId7"/>
    <p:sldId id="271" r:id="rId8"/>
    <p:sldId id="272" r:id="rId9"/>
    <p:sldId id="273" r:id="rId10"/>
    <p:sldId id="274" r:id="rId11"/>
    <p:sldId id="275" r:id="rId12"/>
    <p:sldId id="276" r:id="rId13"/>
    <p:sldId id="278" r:id="rId14"/>
    <p:sldId id="277" r:id="rId15"/>
    <p:sldId id="279" r:id="rId16"/>
    <p:sldId id="280" r:id="rId17"/>
    <p:sldId id="292" r:id="rId18"/>
    <p:sldId id="293" r:id="rId19"/>
    <p:sldId id="296" r:id="rId20"/>
    <p:sldId id="297" r:id="rId21"/>
    <p:sldId id="325" r:id="rId22"/>
    <p:sldId id="295" r:id="rId23"/>
    <p:sldId id="328" r:id="rId24"/>
    <p:sldId id="329" r:id="rId25"/>
    <p:sldId id="298" r:id="rId26"/>
    <p:sldId id="299" r:id="rId27"/>
    <p:sldId id="301" r:id="rId28"/>
    <p:sldId id="302" r:id="rId29"/>
    <p:sldId id="303" r:id="rId30"/>
    <p:sldId id="305" r:id="rId31"/>
    <p:sldId id="306" r:id="rId32"/>
    <p:sldId id="327" r:id="rId33"/>
    <p:sldId id="281" r:id="rId34"/>
    <p:sldId id="282" r:id="rId35"/>
    <p:sldId id="284" r:id="rId36"/>
    <p:sldId id="285" r:id="rId37"/>
    <p:sldId id="286" r:id="rId38"/>
    <p:sldId id="288" r:id="rId39"/>
    <p:sldId id="287" r:id="rId40"/>
    <p:sldId id="307" r:id="rId41"/>
    <p:sldId id="308" r:id="rId42"/>
    <p:sldId id="290" r:id="rId43"/>
    <p:sldId id="309" r:id="rId44"/>
    <p:sldId id="310" r:id="rId45"/>
    <p:sldId id="291" r:id="rId46"/>
    <p:sldId id="312" r:id="rId47"/>
    <p:sldId id="314" r:id="rId48"/>
    <p:sldId id="333" r:id="rId49"/>
    <p:sldId id="315" r:id="rId50"/>
    <p:sldId id="316" r:id="rId51"/>
    <p:sldId id="317" r:id="rId52"/>
    <p:sldId id="324" r:id="rId53"/>
    <p:sldId id="319" r:id="rId54"/>
    <p:sldId id="326" r:id="rId55"/>
    <p:sldId id="330" r:id="rId56"/>
    <p:sldId id="331" r:id="rId57"/>
    <p:sldId id="339" r:id="rId58"/>
    <p:sldId id="332" r:id="rId59"/>
    <p:sldId id="323" r:id="rId60"/>
    <p:sldId id="322" r:id="rId61"/>
    <p:sldId id="320" r:id="rId62"/>
    <p:sldId id="321" r:id="rId63"/>
    <p:sldId id="337" r:id="rId64"/>
    <p:sldId id="334" r:id="rId65"/>
    <p:sldId id="335" r:id="rId66"/>
    <p:sldId id="336" r:id="rId67"/>
    <p:sldId id="338" r:id="rId68"/>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6"/>
    <p:restoredTop sz="86457"/>
  </p:normalViewPr>
  <p:slideViewPr>
    <p:cSldViewPr>
      <p:cViewPr varScale="1">
        <p:scale>
          <a:sx n="171" d="100"/>
          <a:sy n="171" d="100"/>
        </p:scale>
        <p:origin x="31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4B0E3-FE09-324C-844C-D0CCB54D396C}" type="datetimeFigureOut">
              <a:rPr lang="fr-FR" smtClean="0"/>
              <a:t>16/12/2021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28DB6-9D04-5743-BA62-C3C7D73C2934}" type="slidenum">
              <a:rPr lang="fr-FR" smtClean="0"/>
              <a:t>‹N°›</a:t>
            </a:fld>
            <a:endParaRPr lang="fr-FR"/>
          </a:p>
        </p:txBody>
      </p:sp>
    </p:spTree>
    <p:extLst>
      <p:ext uri="{BB962C8B-B14F-4D97-AF65-F5344CB8AC3E}">
        <p14:creationId xmlns:p14="http://schemas.microsoft.com/office/powerpoint/2010/main" val="413267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a:t>
            </a:fld>
            <a:endParaRPr lang="fr-FR"/>
          </a:p>
        </p:txBody>
      </p:sp>
    </p:spTree>
    <p:extLst>
      <p:ext uri="{BB962C8B-B14F-4D97-AF65-F5344CB8AC3E}">
        <p14:creationId xmlns:p14="http://schemas.microsoft.com/office/powerpoint/2010/main" val="126776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10</a:t>
            </a:fld>
            <a:endParaRPr lang="fr-FR"/>
          </a:p>
        </p:txBody>
      </p:sp>
    </p:spTree>
    <p:extLst>
      <p:ext uri="{BB962C8B-B14F-4D97-AF65-F5344CB8AC3E}">
        <p14:creationId xmlns:p14="http://schemas.microsoft.com/office/powerpoint/2010/main" val="268870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11</a:t>
            </a:fld>
            <a:endParaRPr lang="fr-FR"/>
          </a:p>
        </p:txBody>
      </p:sp>
    </p:spTree>
    <p:extLst>
      <p:ext uri="{BB962C8B-B14F-4D97-AF65-F5344CB8AC3E}">
        <p14:creationId xmlns:p14="http://schemas.microsoft.com/office/powerpoint/2010/main" val="20930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12</a:t>
            </a:fld>
            <a:endParaRPr lang="fr-FR"/>
          </a:p>
        </p:txBody>
      </p:sp>
    </p:spTree>
    <p:extLst>
      <p:ext uri="{BB962C8B-B14F-4D97-AF65-F5344CB8AC3E}">
        <p14:creationId xmlns:p14="http://schemas.microsoft.com/office/powerpoint/2010/main" val="388693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13</a:t>
            </a:fld>
            <a:endParaRPr lang="fr-FR"/>
          </a:p>
        </p:txBody>
      </p:sp>
    </p:spTree>
    <p:extLst>
      <p:ext uri="{BB962C8B-B14F-4D97-AF65-F5344CB8AC3E}">
        <p14:creationId xmlns:p14="http://schemas.microsoft.com/office/powerpoint/2010/main" val="317825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14</a:t>
            </a:fld>
            <a:endParaRPr lang="fr-FR"/>
          </a:p>
        </p:txBody>
      </p:sp>
    </p:spTree>
    <p:extLst>
      <p:ext uri="{BB962C8B-B14F-4D97-AF65-F5344CB8AC3E}">
        <p14:creationId xmlns:p14="http://schemas.microsoft.com/office/powerpoint/2010/main" val="120463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15</a:t>
            </a:fld>
            <a:endParaRPr lang="fr-FR"/>
          </a:p>
        </p:txBody>
      </p:sp>
    </p:spTree>
    <p:extLst>
      <p:ext uri="{BB962C8B-B14F-4D97-AF65-F5344CB8AC3E}">
        <p14:creationId xmlns:p14="http://schemas.microsoft.com/office/powerpoint/2010/main" val="384017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16</a:t>
            </a:fld>
            <a:endParaRPr lang="fr-FR"/>
          </a:p>
        </p:txBody>
      </p:sp>
    </p:spTree>
    <p:extLst>
      <p:ext uri="{BB962C8B-B14F-4D97-AF65-F5344CB8AC3E}">
        <p14:creationId xmlns:p14="http://schemas.microsoft.com/office/powerpoint/2010/main" val="363907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17</a:t>
            </a:fld>
            <a:endParaRPr lang="fr-FR"/>
          </a:p>
        </p:txBody>
      </p:sp>
    </p:spTree>
    <p:extLst>
      <p:ext uri="{BB962C8B-B14F-4D97-AF65-F5344CB8AC3E}">
        <p14:creationId xmlns:p14="http://schemas.microsoft.com/office/powerpoint/2010/main" val="273282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18</a:t>
            </a:fld>
            <a:endParaRPr lang="fr-FR"/>
          </a:p>
        </p:txBody>
      </p:sp>
    </p:spTree>
    <p:extLst>
      <p:ext uri="{BB962C8B-B14F-4D97-AF65-F5344CB8AC3E}">
        <p14:creationId xmlns:p14="http://schemas.microsoft.com/office/powerpoint/2010/main" val="75798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19</a:t>
            </a:fld>
            <a:endParaRPr lang="fr-FR"/>
          </a:p>
        </p:txBody>
      </p:sp>
    </p:spTree>
    <p:extLst>
      <p:ext uri="{BB962C8B-B14F-4D97-AF65-F5344CB8AC3E}">
        <p14:creationId xmlns:p14="http://schemas.microsoft.com/office/powerpoint/2010/main" val="130769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a:t>
            </a:fld>
            <a:endParaRPr lang="fr-FR"/>
          </a:p>
        </p:txBody>
      </p:sp>
    </p:spTree>
    <p:extLst>
      <p:ext uri="{BB962C8B-B14F-4D97-AF65-F5344CB8AC3E}">
        <p14:creationId xmlns:p14="http://schemas.microsoft.com/office/powerpoint/2010/main" val="309261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20</a:t>
            </a:fld>
            <a:endParaRPr lang="fr-FR"/>
          </a:p>
        </p:txBody>
      </p:sp>
    </p:spTree>
    <p:extLst>
      <p:ext uri="{BB962C8B-B14F-4D97-AF65-F5344CB8AC3E}">
        <p14:creationId xmlns:p14="http://schemas.microsoft.com/office/powerpoint/2010/main" val="145049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21</a:t>
            </a:fld>
            <a:endParaRPr lang="fr-FR"/>
          </a:p>
        </p:txBody>
      </p:sp>
    </p:spTree>
    <p:extLst>
      <p:ext uri="{BB962C8B-B14F-4D97-AF65-F5344CB8AC3E}">
        <p14:creationId xmlns:p14="http://schemas.microsoft.com/office/powerpoint/2010/main" val="1564371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22</a:t>
            </a:fld>
            <a:endParaRPr lang="fr-FR"/>
          </a:p>
        </p:txBody>
      </p:sp>
    </p:spTree>
    <p:extLst>
      <p:ext uri="{BB962C8B-B14F-4D97-AF65-F5344CB8AC3E}">
        <p14:creationId xmlns:p14="http://schemas.microsoft.com/office/powerpoint/2010/main" val="738177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23</a:t>
            </a:fld>
            <a:endParaRPr lang="fr-FR"/>
          </a:p>
        </p:txBody>
      </p:sp>
    </p:spTree>
    <p:extLst>
      <p:ext uri="{BB962C8B-B14F-4D97-AF65-F5344CB8AC3E}">
        <p14:creationId xmlns:p14="http://schemas.microsoft.com/office/powerpoint/2010/main" val="131183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24</a:t>
            </a:fld>
            <a:endParaRPr lang="fr-FR"/>
          </a:p>
        </p:txBody>
      </p:sp>
    </p:spTree>
    <p:extLst>
      <p:ext uri="{BB962C8B-B14F-4D97-AF65-F5344CB8AC3E}">
        <p14:creationId xmlns:p14="http://schemas.microsoft.com/office/powerpoint/2010/main" val="1709083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25</a:t>
            </a:fld>
            <a:endParaRPr lang="fr-FR"/>
          </a:p>
        </p:txBody>
      </p:sp>
    </p:spTree>
    <p:extLst>
      <p:ext uri="{BB962C8B-B14F-4D97-AF65-F5344CB8AC3E}">
        <p14:creationId xmlns:p14="http://schemas.microsoft.com/office/powerpoint/2010/main" val="3521450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26</a:t>
            </a:fld>
            <a:endParaRPr lang="fr-FR"/>
          </a:p>
        </p:txBody>
      </p:sp>
    </p:spTree>
    <p:extLst>
      <p:ext uri="{BB962C8B-B14F-4D97-AF65-F5344CB8AC3E}">
        <p14:creationId xmlns:p14="http://schemas.microsoft.com/office/powerpoint/2010/main" val="312903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27</a:t>
            </a:fld>
            <a:endParaRPr lang="fr-FR"/>
          </a:p>
        </p:txBody>
      </p:sp>
    </p:spTree>
    <p:extLst>
      <p:ext uri="{BB962C8B-B14F-4D97-AF65-F5344CB8AC3E}">
        <p14:creationId xmlns:p14="http://schemas.microsoft.com/office/powerpoint/2010/main" val="63564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28</a:t>
            </a:fld>
            <a:endParaRPr lang="fr-FR"/>
          </a:p>
        </p:txBody>
      </p:sp>
    </p:spTree>
    <p:extLst>
      <p:ext uri="{BB962C8B-B14F-4D97-AF65-F5344CB8AC3E}">
        <p14:creationId xmlns:p14="http://schemas.microsoft.com/office/powerpoint/2010/main" val="145627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29</a:t>
            </a:fld>
            <a:endParaRPr lang="fr-FR"/>
          </a:p>
        </p:txBody>
      </p:sp>
    </p:spTree>
    <p:extLst>
      <p:ext uri="{BB962C8B-B14F-4D97-AF65-F5344CB8AC3E}">
        <p14:creationId xmlns:p14="http://schemas.microsoft.com/office/powerpoint/2010/main" val="69744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a:t>
            </a:fld>
            <a:endParaRPr lang="fr-FR"/>
          </a:p>
        </p:txBody>
      </p:sp>
    </p:spTree>
    <p:extLst>
      <p:ext uri="{BB962C8B-B14F-4D97-AF65-F5344CB8AC3E}">
        <p14:creationId xmlns:p14="http://schemas.microsoft.com/office/powerpoint/2010/main" val="1981314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30</a:t>
            </a:fld>
            <a:endParaRPr lang="fr-FR"/>
          </a:p>
        </p:txBody>
      </p:sp>
    </p:spTree>
    <p:extLst>
      <p:ext uri="{BB962C8B-B14F-4D97-AF65-F5344CB8AC3E}">
        <p14:creationId xmlns:p14="http://schemas.microsoft.com/office/powerpoint/2010/main" val="1156135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31</a:t>
            </a:fld>
            <a:endParaRPr lang="fr-FR"/>
          </a:p>
        </p:txBody>
      </p:sp>
    </p:spTree>
    <p:extLst>
      <p:ext uri="{BB962C8B-B14F-4D97-AF65-F5344CB8AC3E}">
        <p14:creationId xmlns:p14="http://schemas.microsoft.com/office/powerpoint/2010/main" val="4294005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32</a:t>
            </a:fld>
            <a:endParaRPr lang="fr-FR"/>
          </a:p>
        </p:txBody>
      </p:sp>
    </p:spTree>
    <p:extLst>
      <p:ext uri="{BB962C8B-B14F-4D97-AF65-F5344CB8AC3E}">
        <p14:creationId xmlns:p14="http://schemas.microsoft.com/office/powerpoint/2010/main" val="241154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33</a:t>
            </a:fld>
            <a:endParaRPr lang="fr-FR"/>
          </a:p>
        </p:txBody>
      </p:sp>
    </p:spTree>
    <p:extLst>
      <p:ext uri="{BB962C8B-B14F-4D97-AF65-F5344CB8AC3E}">
        <p14:creationId xmlns:p14="http://schemas.microsoft.com/office/powerpoint/2010/main" val="3986453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34</a:t>
            </a:fld>
            <a:endParaRPr lang="fr-FR"/>
          </a:p>
        </p:txBody>
      </p:sp>
    </p:spTree>
    <p:extLst>
      <p:ext uri="{BB962C8B-B14F-4D97-AF65-F5344CB8AC3E}">
        <p14:creationId xmlns:p14="http://schemas.microsoft.com/office/powerpoint/2010/main" val="3660393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35</a:t>
            </a:fld>
            <a:endParaRPr lang="fr-FR"/>
          </a:p>
        </p:txBody>
      </p:sp>
    </p:spTree>
    <p:extLst>
      <p:ext uri="{BB962C8B-B14F-4D97-AF65-F5344CB8AC3E}">
        <p14:creationId xmlns:p14="http://schemas.microsoft.com/office/powerpoint/2010/main" val="3520413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36</a:t>
            </a:fld>
            <a:endParaRPr lang="fr-FR"/>
          </a:p>
        </p:txBody>
      </p:sp>
    </p:spTree>
    <p:extLst>
      <p:ext uri="{BB962C8B-B14F-4D97-AF65-F5344CB8AC3E}">
        <p14:creationId xmlns:p14="http://schemas.microsoft.com/office/powerpoint/2010/main" val="1186961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37</a:t>
            </a:fld>
            <a:endParaRPr lang="fr-FR"/>
          </a:p>
        </p:txBody>
      </p:sp>
    </p:spTree>
    <p:extLst>
      <p:ext uri="{BB962C8B-B14F-4D97-AF65-F5344CB8AC3E}">
        <p14:creationId xmlns:p14="http://schemas.microsoft.com/office/powerpoint/2010/main" val="3547863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38</a:t>
            </a:fld>
            <a:endParaRPr lang="fr-FR"/>
          </a:p>
        </p:txBody>
      </p:sp>
    </p:spTree>
    <p:extLst>
      <p:ext uri="{BB962C8B-B14F-4D97-AF65-F5344CB8AC3E}">
        <p14:creationId xmlns:p14="http://schemas.microsoft.com/office/powerpoint/2010/main" val="4252768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39</a:t>
            </a:fld>
            <a:endParaRPr lang="fr-FR"/>
          </a:p>
        </p:txBody>
      </p:sp>
    </p:spTree>
    <p:extLst>
      <p:ext uri="{BB962C8B-B14F-4D97-AF65-F5344CB8AC3E}">
        <p14:creationId xmlns:p14="http://schemas.microsoft.com/office/powerpoint/2010/main" val="83386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a:t>
            </a:fld>
            <a:endParaRPr lang="fr-FR"/>
          </a:p>
        </p:txBody>
      </p:sp>
    </p:spTree>
    <p:extLst>
      <p:ext uri="{BB962C8B-B14F-4D97-AF65-F5344CB8AC3E}">
        <p14:creationId xmlns:p14="http://schemas.microsoft.com/office/powerpoint/2010/main" val="4148422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40</a:t>
            </a:fld>
            <a:endParaRPr lang="fr-FR"/>
          </a:p>
        </p:txBody>
      </p:sp>
    </p:spTree>
    <p:extLst>
      <p:ext uri="{BB962C8B-B14F-4D97-AF65-F5344CB8AC3E}">
        <p14:creationId xmlns:p14="http://schemas.microsoft.com/office/powerpoint/2010/main" val="2041935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41</a:t>
            </a:fld>
            <a:endParaRPr lang="fr-FR"/>
          </a:p>
        </p:txBody>
      </p:sp>
    </p:spTree>
    <p:extLst>
      <p:ext uri="{BB962C8B-B14F-4D97-AF65-F5344CB8AC3E}">
        <p14:creationId xmlns:p14="http://schemas.microsoft.com/office/powerpoint/2010/main" val="162439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42</a:t>
            </a:fld>
            <a:endParaRPr lang="fr-FR"/>
          </a:p>
        </p:txBody>
      </p:sp>
    </p:spTree>
    <p:extLst>
      <p:ext uri="{BB962C8B-B14F-4D97-AF65-F5344CB8AC3E}">
        <p14:creationId xmlns:p14="http://schemas.microsoft.com/office/powerpoint/2010/main" val="859047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43</a:t>
            </a:fld>
            <a:endParaRPr lang="fr-FR"/>
          </a:p>
        </p:txBody>
      </p:sp>
    </p:spTree>
    <p:extLst>
      <p:ext uri="{BB962C8B-B14F-4D97-AF65-F5344CB8AC3E}">
        <p14:creationId xmlns:p14="http://schemas.microsoft.com/office/powerpoint/2010/main" val="416656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44</a:t>
            </a:fld>
            <a:endParaRPr lang="fr-FR"/>
          </a:p>
        </p:txBody>
      </p:sp>
    </p:spTree>
    <p:extLst>
      <p:ext uri="{BB962C8B-B14F-4D97-AF65-F5344CB8AC3E}">
        <p14:creationId xmlns:p14="http://schemas.microsoft.com/office/powerpoint/2010/main" val="1853719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45</a:t>
            </a:fld>
            <a:endParaRPr lang="fr-FR"/>
          </a:p>
        </p:txBody>
      </p:sp>
    </p:spTree>
    <p:extLst>
      <p:ext uri="{BB962C8B-B14F-4D97-AF65-F5344CB8AC3E}">
        <p14:creationId xmlns:p14="http://schemas.microsoft.com/office/powerpoint/2010/main" val="1314672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46</a:t>
            </a:fld>
            <a:endParaRPr lang="fr-FR"/>
          </a:p>
        </p:txBody>
      </p:sp>
    </p:spTree>
    <p:extLst>
      <p:ext uri="{BB962C8B-B14F-4D97-AF65-F5344CB8AC3E}">
        <p14:creationId xmlns:p14="http://schemas.microsoft.com/office/powerpoint/2010/main" val="3113031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47</a:t>
            </a:fld>
            <a:endParaRPr lang="fr-FR"/>
          </a:p>
        </p:txBody>
      </p:sp>
    </p:spTree>
    <p:extLst>
      <p:ext uri="{BB962C8B-B14F-4D97-AF65-F5344CB8AC3E}">
        <p14:creationId xmlns:p14="http://schemas.microsoft.com/office/powerpoint/2010/main" val="3436507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48</a:t>
            </a:fld>
            <a:endParaRPr lang="fr-FR"/>
          </a:p>
        </p:txBody>
      </p:sp>
    </p:spTree>
    <p:extLst>
      <p:ext uri="{BB962C8B-B14F-4D97-AF65-F5344CB8AC3E}">
        <p14:creationId xmlns:p14="http://schemas.microsoft.com/office/powerpoint/2010/main" val="72036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49</a:t>
            </a:fld>
            <a:endParaRPr lang="fr-FR"/>
          </a:p>
        </p:txBody>
      </p:sp>
    </p:spTree>
    <p:extLst>
      <p:ext uri="{BB962C8B-B14F-4D97-AF65-F5344CB8AC3E}">
        <p14:creationId xmlns:p14="http://schemas.microsoft.com/office/powerpoint/2010/main" val="101737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a:t>
            </a:fld>
            <a:endParaRPr lang="fr-FR"/>
          </a:p>
        </p:txBody>
      </p:sp>
    </p:spTree>
    <p:extLst>
      <p:ext uri="{BB962C8B-B14F-4D97-AF65-F5344CB8AC3E}">
        <p14:creationId xmlns:p14="http://schemas.microsoft.com/office/powerpoint/2010/main" val="1350421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50</a:t>
            </a:fld>
            <a:endParaRPr lang="fr-FR"/>
          </a:p>
        </p:txBody>
      </p:sp>
    </p:spTree>
    <p:extLst>
      <p:ext uri="{BB962C8B-B14F-4D97-AF65-F5344CB8AC3E}">
        <p14:creationId xmlns:p14="http://schemas.microsoft.com/office/powerpoint/2010/main" val="2348075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51</a:t>
            </a:fld>
            <a:endParaRPr lang="fr-FR"/>
          </a:p>
        </p:txBody>
      </p:sp>
    </p:spTree>
    <p:extLst>
      <p:ext uri="{BB962C8B-B14F-4D97-AF65-F5344CB8AC3E}">
        <p14:creationId xmlns:p14="http://schemas.microsoft.com/office/powerpoint/2010/main" val="723349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52</a:t>
            </a:fld>
            <a:endParaRPr lang="fr-FR"/>
          </a:p>
        </p:txBody>
      </p:sp>
    </p:spTree>
    <p:extLst>
      <p:ext uri="{BB962C8B-B14F-4D97-AF65-F5344CB8AC3E}">
        <p14:creationId xmlns:p14="http://schemas.microsoft.com/office/powerpoint/2010/main" val="2745698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53</a:t>
            </a:fld>
            <a:endParaRPr lang="fr-FR"/>
          </a:p>
        </p:txBody>
      </p:sp>
    </p:spTree>
    <p:extLst>
      <p:ext uri="{BB962C8B-B14F-4D97-AF65-F5344CB8AC3E}">
        <p14:creationId xmlns:p14="http://schemas.microsoft.com/office/powerpoint/2010/main" val="2262433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54</a:t>
            </a:fld>
            <a:endParaRPr lang="fr-FR"/>
          </a:p>
        </p:txBody>
      </p:sp>
    </p:spTree>
    <p:extLst>
      <p:ext uri="{BB962C8B-B14F-4D97-AF65-F5344CB8AC3E}">
        <p14:creationId xmlns:p14="http://schemas.microsoft.com/office/powerpoint/2010/main" val="1189316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55</a:t>
            </a:fld>
            <a:endParaRPr lang="fr-FR"/>
          </a:p>
        </p:txBody>
      </p:sp>
    </p:spTree>
    <p:extLst>
      <p:ext uri="{BB962C8B-B14F-4D97-AF65-F5344CB8AC3E}">
        <p14:creationId xmlns:p14="http://schemas.microsoft.com/office/powerpoint/2010/main" val="2932177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56</a:t>
            </a:fld>
            <a:endParaRPr lang="fr-FR"/>
          </a:p>
        </p:txBody>
      </p:sp>
    </p:spTree>
    <p:extLst>
      <p:ext uri="{BB962C8B-B14F-4D97-AF65-F5344CB8AC3E}">
        <p14:creationId xmlns:p14="http://schemas.microsoft.com/office/powerpoint/2010/main" val="2197673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57</a:t>
            </a:fld>
            <a:endParaRPr lang="fr-FR"/>
          </a:p>
        </p:txBody>
      </p:sp>
    </p:spTree>
    <p:extLst>
      <p:ext uri="{BB962C8B-B14F-4D97-AF65-F5344CB8AC3E}">
        <p14:creationId xmlns:p14="http://schemas.microsoft.com/office/powerpoint/2010/main" val="2314699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58</a:t>
            </a:fld>
            <a:endParaRPr lang="fr-FR"/>
          </a:p>
        </p:txBody>
      </p:sp>
    </p:spTree>
    <p:extLst>
      <p:ext uri="{BB962C8B-B14F-4D97-AF65-F5344CB8AC3E}">
        <p14:creationId xmlns:p14="http://schemas.microsoft.com/office/powerpoint/2010/main" val="1073103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59</a:t>
            </a:fld>
            <a:endParaRPr lang="fr-FR"/>
          </a:p>
        </p:txBody>
      </p:sp>
    </p:spTree>
    <p:extLst>
      <p:ext uri="{BB962C8B-B14F-4D97-AF65-F5344CB8AC3E}">
        <p14:creationId xmlns:p14="http://schemas.microsoft.com/office/powerpoint/2010/main" val="12864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a:t>
            </a:fld>
            <a:endParaRPr lang="fr-FR"/>
          </a:p>
        </p:txBody>
      </p:sp>
    </p:spTree>
    <p:extLst>
      <p:ext uri="{BB962C8B-B14F-4D97-AF65-F5344CB8AC3E}">
        <p14:creationId xmlns:p14="http://schemas.microsoft.com/office/powerpoint/2010/main" val="772367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60</a:t>
            </a:fld>
            <a:endParaRPr lang="fr-FR"/>
          </a:p>
        </p:txBody>
      </p:sp>
    </p:spTree>
    <p:extLst>
      <p:ext uri="{BB962C8B-B14F-4D97-AF65-F5344CB8AC3E}">
        <p14:creationId xmlns:p14="http://schemas.microsoft.com/office/powerpoint/2010/main" val="721431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61</a:t>
            </a:fld>
            <a:endParaRPr lang="fr-FR"/>
          </a:p>
        </p:txBody>
      </p:sp>
    </p:spTree>
    <p:extLst>
      <p:ext uri="{BB962C8B-B14F-4D97-AF65-F5344CB8AC3E}">
        <p14:creationId xmlns:p14="http://schemas.microsoft.com/office/powerpoint/2010/main" val="911826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62</a:t>
            </a:fld>
            <a:endParaRPr lang="fr-FR"/>
          </a:p>
        </p:txBody>
      </p:sp>
    </p:spTree>
    <p:extLst>
      <p:ext uri="{BB962C8B-B14F-4D97-AF65-F5344CB8AC3E}">
        <p14:creationId xmlns:p14="http://schemas.microsoft.com/office/powerpoint/2010/main" val="34806762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63</a:t>
            </a:fld>
            <a:endParaRPr lang="fr-FR"/>
          </a:p>
        </p:txBody>
      </p:sp>
    </p:spTree>
    <p:extLst>
      <p:ext uri="{BB962C8B-B14F-4D97-AF65-F5344CB8AC3E}">
        <p14:creationId xmlns:p14="http://schemas.microsoft.com/office/powerpoint/2010/main" val="1217949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64</a:t>
            </a:fld>
            <a:endParaRPr lang="fr-FR"/>
          </a:p>
        </p:txBody>
      </p:sp>
    </p:spTree>
    <p:extLst>
      <p:ext uri="{BB962C8B-B14F-4D97-AF65-F5344CB8AC3E}">
        <p14:creationId xmlns:p14="http://schemas.microsoft.com/office/powerpoint/2010/main" val="20056663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65</a:t>
            </a:fld>
            <a:endParaRPr lang="fr-FR"/>
          </a:p>
        </p:txBody>
      </p:sp>
    </p:spTree>
    <p:extLst>
      <p:ext uri="{BB962C8B-B14F-4D97-AF65-F5344CB8AC3E}">
        <p14:creationId xmlns:p14="http://schemas.microsoft.com/office/powerpoint/2010/main" val="1023802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66</a:t>
            </a:fld>
            <a:endParaRPr lang="fr-FR"/>
          </a:p>
        </p:txBody>
      </p:sp>
    </p:spTree>
    <p:extLst>
      <p:ext uri="{BB962C8B-B14F-4D97-AF65-F5344CB8AC3E}">
        <p14:creationId xmlns:p14="http://schemas.microsoft.com/office/powerpoint/2010/main" val="32589827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67</a:t>
            </a:fld>
            <a:endParaRPr lang="fr-FR"/>
          </a:p>
        </p:txBody>
      </p:sp>
    </p:spTree>
    <p:extLst>
      <p:ext uri="{BB962C8B-B14F-4D97-AF65-F5344CB8AC3E}">
        <p14:creationId xmlns:p14="http://schemas.microsoft.com/office/powerpoint/2010/main" val="182732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7</a:t>
            </a:fld>
            <a:endParaRPr lang="fr-FR"/>
          </a:p>
        </p:txBody>
      </p:sp>
    </p:spTree>
    <p:extLst>
      <p:ext uri="{BB962C8B-B14F-4D97-AF65-F5344CB8AC3E}">
        <p14:creationId xmlns:p14="http://schemas.microsoft.com/office/powerpoint/2010/main" val="209331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8</a:t>
            </a:fld>
            <a:endParaRPr lang="fr-FR"/>
          </a:p>
        </p:txBody>
      </p:sp>
    </p:spTree>
    <p:extLst>
      <p:ext uri="{BB962C8B-B14F-4D97-AF65-F5344CB8AC3E}">
        <p14:creationId xmlns:p14="http://schemas.microsoft.com/office/powerpoint/2010/main" val="214956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E28DB6-9D04-5743-BA62-C3C7D73C2934}" type="slidenum">
              <a:rPr lang="fr-FR" smtClean="0"/>
              <a:t>9</a:t>
            </a:fld>
            <a:endParaRPr lang="fr-FR"/>
          </a:p>
        </p:txBody>
      </p:sp>
    </p:spTree>
    <p:extLst>
      <p:ext uri="{BB962C8B-B14F-4D97-AF65-F5344CB8AC3E}">
        <p14:creationId xmlns:p14="http://schemas.microsoft.com/office/powerpoint/2010/main" val="345780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72B7B087-4BC8-43A2-966B-1F98F1708DF8}"/>
              </a:ext>
            </a:extLst>
          </p:cNvPr>
          <p:cNvSpPr>
            <a:spLocks noGrp="1"/>
          </p:cNvSpPr>
          <p:nvPr>
            <p:ph type="dt" sz="half" idx="10"/>
          </p:nvPr>
        </p:nvSpPr>
        <p:spPr/>
        <p:txBody>
          <a:bodyPr/>
          <a:lstStyle>
            <a:lvl1pPr>
              <a:defRPr/>
            </a:lvl1pPr>
          </a:lstStyle>
          <a:p>
            <a:pPr>
              <a:defRPr/>
            </a:pPr>
            <a:fld id="{03476638-8736-4FCE-89DE-25CA9A61E425}" type="datetimeFigureOut">
              <a:rPr lang="fr-FR"/>
              <a:pPr>
                <a:defRPr/>
              </a:pPr>
              <a:t>16/12/2021</a:t>
            </a:fld>
            <a:endParaRPr lang="fr-FR"/>
          </a:p>
        </p:txBody>
      </p:sp>
      <p:sp>
        <p:nvSpPr>
          <p:cNvPr id="5" name="Espace réservé du pied de page 4">
            <a:extLst>
              <a:ext uri="{FF2B5EF4-FFF2-40B4-BE49-F238E27FC236}">
                <a16:creationId xmlns:a16="http://schemas.microsoft.com/office/drawing/2014/main" id="{FA6BAE4D-F68B-4DAC-ACAE-0FCE9953F26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37A884B-142D-491B-8A98-2866E6003B73}"/>
              </a:ext>
            </a:extLst>
          </p:cNvPr>
          <p:cNvSpPr>
            <a:spLocks noGrp="1"/>
          </p:cNvSpPr>
          <p:nvPr>
            <p:ph type="sldNum" sz="quarter" idx="12"/>
          </p:nvPr>
        </p:nvSpPr>
        <p:spPr/>
        <p:txBody>
          <a:bodyPr/>
          <a:lstStyle>
            <a:lvl1pPr>
              <a:defRPr/>
            </a:lvl1pPr>
          </a:lstStyle>
          <a:p>
            <a:pPr>
              <a:defRPr/>
            </a:pPr>
            <a:fld id="{00ACF2C5-F57A-4754-A94D-6EC0ACA762D5}" type="slidenum">
              <a:rPr lang="fr-FR" altLang="fr-FR"/>
              <a:pPr>
                <a:defRPr/>
              </a:pPr>
              <a:t>‹N°›</a:t>
            </a:fld>
            <a:endParaRPr lang="fr-FR" altLang="fr-FR"/>
          </a:p>
        </p:txBody>
      </p:sp>
    </p:spTree>
    <p:extLst>
      <p:ext uri="{BB962C8B-B14F-4D97-AF65-F5344CB8AC3E}">
        <p14:creationId xmlns:p14="http://schemas.microsoft.com/office/powerpoint/2010/main" val="288221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BA15-0D43-4FDA-9201-DEA80DB2ECE3}"/>
              </a:ext>
            </a:extLst>
          </p:cNvPr>
          <p:cNvSpPr>
            <a:spLocks noGrp="1"/>
          </p:cNvSpPr>
          <p:nvPr>
            <p:ph type="dt" sz="half" idx="10"/>
          </p:nvPr>
        </p:nvSpPr>
        <p:spPr/>
        <p:txBody>
          <a:bodyPr/>
          <a:lstStyle>
            <a:lvl1pPr>
              <a:defRPr/>
            </a:lvl1pPr>
          </a:lstStyle>
          <a:p>
            <a:pPr>
              <a:defRPr/>
            </a:pPr>
            <a:fld id="{40359D24-2C59-4CA9-9D76-ABDB6AAD07CD}" type="datetimeFigureOut">
              <a:rPr lang="fr-FR"/>
              <a:pPr>
                <a:defRPr/>
              </a:pPr>
              <a:t>16/12/2021</a:t>
            </a:fld>
            <a:endParaRPr lang="fr-FR"/>
          </a:p>
        </p:txBody>
      </p:sp>
      <p:sp>
        <p:nvSpPr>
          <p:cNvPr id="5" name="Espace réservé du pied de page 4">
            <a:extLst>
              <a:ext uri="{FF2B5EF4-FFF2-40B4-BE49-F238E27FC236}">
                <a16:creationId xmlns:a16="http://schemas.microsoft.com/office/drawing/2014/main" id="{3C2AF746-7C2E-4909-BB42-BF8D73C30A9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847C3D4-4629-4B96-82FA-C3968B0A2DAA}"/>
              </a:ext>
            </a:extLst>
          </p:cNvPr>
          <p:cNvSpPr>
            <a:spLocks noGrp="1"/>
          </p:cNvSpPr>
          <p:nvPr>
            <p:ph type="sldNum" sz="quarter" idx="12"/>
          </p:nvPr>
        </p:nvSpPr>
        <p:spPr/>
        <p:txBody>
          <a:bodyPr/>
          <a:lstStyle>
            <a:lvl1pPr>
              <a:defRPr/>
            </a:lvl1pPr>
          </a:lstStyle>
          <a:p>
            <a:pPr>
              <a:defRPr/>
            </a:pPr>
            <a:fld id="{7347CFBB-BCF2-4F4A-AA1D-3190ECCB26E0}" type="slidenum">
              <a:rPr lang="fr-FR" altLang="fr-FR"/>
              <a:pPr>
                <a:defRPr/>
              </a:pPr>
              <a:t>‹N°›</a:t>
            </a:fld>
            <a:endParaRPr lang="fr-FR" altLang="fr-FR"/>
          </a:p>
        </p:txBody>
      </p:sp>
    </p:spTree>
    <p:extLst>
      <p:ext uri="{BB962C8B-B14F-4D97-AF65-F5344CB8AC3E}">
        <p14:creationId xmlns:p14="http://schemas.microsoft.com/office/powerpoint/2010/main" val="336210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CA1DA8-8165-4E4A-B1F8-8C51EB36F032}"/>
              </a:ext>
            </a:extLst>
          </p:cNvPr>
          <p:cNvSpPr>
            <a:spLocks noGrp="1"/>
          </p:cNvSpPr>
          <p:nvPr>
            <p:ph type="dt" sz="half" idx="10"/>
          </p:nvPr>
        </p:nvSpPr>
        <p:spPr/>
        <p:txBody>
          <a:bodyPr/>
          <a:lstStyle>
            <a:lvl1pPr>
              <a:defRPr/>
            </a:lvl1pPr>
          </a:lstStyle>
          <a:p>
            <a:pPr>
              <a:defRPr/>
            </a:pPr>
            <a:fld id="{22473BE5-4741-4625-B85D-EAB4F491B59A}" type="datetimeFigureOut">
              <a:rPr lang="fr-FR"/>
              <a:pPr>
                <a:defRPr/>
              </a:pPr>
              <a:t>16/12/2021</a:t>
            </a:fld>
            <a:endParaRPr lang="fr-FR"/>
          </a:p>
        </p:txBody>
      </p:sp>
      <p:sp>
        <p:nvSpPr>
          <p:cNvPr id="5" name="Espace réservé du pied de page 4">
            <a:extLst>
              <a:ext uri="{FF2B5EF4-FFF2-40B4-BE49-F238E27FC236}">
                <a16:creationId xmlns:a16="http://schemas.microsoft.com/office/drawing/2014/main" id="{121C2584-C6FF-44A6-BF6B-410D517EB8C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2C156CA-35C5-4E83-8E23-6FF3EA2D4FC3}"/>
              </a:ext>
            </a:extLst>
          </p:cNvPr>
          <p:cNvSpPr>
            <a:spLocks noGrp="1"/>
          </p:cNvSpPr>
          <p:nvPr>
            <p:ph type="sldNum" sz="quarter" idx="12"/>
          </p:nvPr>
        </p:nvSpPr>
        <p:spPr/>
        <p:txBody>
          <a:bodyPr/>
          <a:lstStyle>
            <a:lvl1pPr>
              <a:defRPr/>
            </a:lvl1pPr>
          </a:lstStyle>
          <a:p>
            <a:pPr>
              <a:defRPr/>
            </a:pPr>
            <a:fld id="{B6813D5B-B9FF-4426-B94E-D7853561BF25}" type="slidenum">
              <a:rPr lang="fr-FR" altLang="fr-FR"/>
              <a:pPr>
                <a:defRPr/>
              </a:pPr>
              <a:t>‹N°›</a:t>
            </a:fld>
            <a:endParaRPr lang="fr-FR" altLang="fr-FR"/>
          </a:p>
        </p:txBody>
      </p:sp>
    </p:spTree>
    <p:extLst>
      <p:ext uri="{BB962C8B-B14F-4D97-AF65-F5344CB8AC3E}">
        <p14:creationId xmlns:p14="http://schemas.microsoft.com/office/powerpoint/2010/main" val="341759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A3ECF7-A532-41FB-82EE-DC88D92EBEFE}"/>
              </a:ext>
            </a:extLst>
          </p:cNvPr>
          <p:cNvSpPr>
            <a:spLocks noGrp="1"/>
          </p:cNvSpPr>
          <p:nvPr>
            <p:ph type="dt" sz="half" idx="10"/>
          </p:nvPr>
        </p:nvSpPr>
        <p:spPr/>
        <p:txBody>
          <a:bodyPr/>
          <a:lstStyle>
            <a:lvl1pPr>
              <a:defRPr/>
            </a:lvl1pPr>
          </a:lstStyle>
          <a:p>
            <a:pPr>
              <a:defRPr/>
            </a:pPr>
            <a:fld id="{D8FFDEC8-F192-4D74-A816-ED94443DFD82}" type="datetimeFigureOut">
              <a:rPr lang="fr-FR"/>
              <a:pPr>
                <a:defRPr/>
              </a:pPr>
              <a:t>16/12/2021</a:t>
            </a:fld>
            <a:endParaRPr lang="fr-FR"/>
          </a:p>
        </p:txBody>
      </p:sp>
      <p:sp>
        <p:nvSpPr>
          <p:cNvPr id="5" name="Espace réservé du pied de page 4">
            <a:extLst>
              <a:ext uri="{FF2B5EF4-FFF2-40B4-BE49-F238E27FC236}">
                <a16:creationId xmlns:a16="http://schemas.microsoft.com/office/drawing/2014/main" id="{3AC083F2-D1D6-4E5D-8B98-8C271E5259F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5F45C5D-DDD3-4395-8D09-A686590E7C24}"/>
              </a:ext>
            </a:extLst>
          </p:cNvPr>
          <p:cNvSpPr>
            <a:spLocks noGrp="1"/>
          </p:cNvSpPr>
          <p:nvPr>
            <p:ph type="sldNum" sz="quarter" idx="12"/>
          </p:nvPr>
        </p:nvSpPr>
        <p:spPr/>
        <p:txBody>
          <a:bodyPr/>
          <a:lstStyle>
            <a:lvl1pPr>
              <a:defRPr/>
            </a:lvl1pPr>
          </a:lstStyle>
          <a:p>
            <a:pPr>
              <a:defRPr/>
            </a:pPr>
            <a:fld id="{F82B287C-DB8D-4EF7-B7EF-C5866F2FF7A0}" type="slidenum">
              <a:rPr lang="fr-FR" altLang="fr-FR"/>
              <a:pPr>
                <a:defRPr/>
              </a:pPr>
              <a:t>‹N°›</a:t>
            </a:fld>
            <a:endParaRPr lang="fr-FR" altLang="fr-FR"/>
          </a:p>
        </p:txBody>
      </p:sp>
    </p:spTree>
    <p:extLst>
      <p:ext uri="{BB962C8B-B14F-4D97-AF65-F5344CB8AC3E}">
        <p14:creationId xmlns:p14="http://schemas.microsoft.com/office/powerpoint/2010/main" val="12732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C77BE8F-C5E0-4F6D-A92C-6430BABD2F1D}"/>
              </a:ext>
            </a:extLst>
          </p:cNvPr>
          <p:cNvSpPr>
            <a:spLocks noGrp="1"/>
          </p:cNvSpPr>
          <p:nvPr>
            <p:ph type="dt" sz="half" idx="10"/>
          </p:nvPr>
        </p:nvSpPr>
        <p:spPr/>
        <p:txBody>
          <a:bodyPr/>
          <a:lstStyle>
            <a:lvl1pPr>
              <a:defRPr/>
            </a:lvl1pPr>
          </a:lstStyle>
          <a:p>
            <a:pPr>
              <a:defRPr/>
            </a:pPr>
            <a:fld id="{C3500148-CBC9-47BE-83F1-83C63D7DE178}" type="datetimeFigureOut">
              <a:rPr lang="fr-FR"/>
              <a:pPr>
                <a:defRPr/>
              </a:pPr>
              <a:t>16/12/2021</a:t>
            </a:fld>
            <a:endParaRPr lang="fr-FR"/>
          </a:p>
        </p:txBody>
      </p:sp>
      <p:sp>
        <p:nvSpPr>
          <p:cNvPr id="5" name="Espace réservé du pied de page 4">
            <a:extLst>
              <a:ext uri="{FF2B5EF4-FFF2-40B4-BE49-F238E27FC236}">
                <a16:creationId xmlns:a16="http://schemas.microsoft.com/office/drawing/2014/main" id="{69097C7D-D119-407F-AD3F-5E434D3BFB9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A066722-AC0D-4213-830C-DE0ADF38584F}"/>
              </a:ext>
            </a:extLst>
          </p:cNvPr>
          <p:cNvSpPr>
            <a:spLocks noGrp="1"/>
          </p:cNvSpPr>
          <p:nvPr>
            <p:ph type="sldNum" sz="quarter" idx="12"/>
          </p:nvPr>
        </p:nvSpPr>
        <p:spPr/>
        <p:txBody>
          <a:bodyPr/>
          <a:lstStyle>
            <a:lvl1pPr>
              <a:defRPr/>
            </a:lvl1pPr>
          </a:lstStyle>
          <a:p>
            <a:pPr>
              <a:defRPr/>
            </a:pPr>
            <a:fld id="{20891395-E7B4-4C14-B2CA-FD1DA4A60065}" type="slidenum">
              <a:rPr lang="fr-FR" altLang="fr-FR"/>
              <a:pPr>
                <a:defRPr/>
              </a:pPr>
              <a:t>‹N°›</a:t>
            </a:fld>
            <a:endParaRPr lang="fr-FR" altLang="fr-FR"/>
          </a:p>
        </p:txBody>
      </p:sp>
    </p:spTree>
    <p:extLst>
      <p:ext uri="{BB962C8B-B14F-4D97-AF65-F5344CB8AC3E}">
        <p14:creationId xmlns:p14="http://schemas.microsoft.com/office/powerpoint/2010/main" val="67453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48D1BC8-72DB-40F0-A0C9-D405D75BE192}"/>
              </a:ext>
            </a:extLst>
          </p:cNvPr>
          <p:cNvSpPr>
            <a:spLocks noGrp="1"/>
          </p:cNvSpPr>
          <p:nvPr>
            <p:ph type="dt" sz="half" idx="10"/>
          </p:nvPr>
        </p:nvSpPr>
        <p:spPr/>
        <p:txBody>
          <a:bodyPr/>
          <a:lstStyle>
            <a:lvl1pPr>
              <a:defRPr/>
            </a:lvl1pPr>
          </a:lstStyle>
          <a:p>
            <a:pPr>
              <a:defRPr/>
            </a:pPr>
            <a:fld id="{047B6FD8-E066-4684-99E3-86E5EE1D9B4C}" type="datetimeFigureOut">
              <a:rPr lang="fr-FR"/>
              <a:pPr>
                <a:defRPr/>
              </a:pPr>
              <a:t>16/12/2021</a:t>
            </a:fld>
            <a:endParaRPr lang="fr-FR"/>
          </a:p>
        </p:txBody>
      </p:sp>
      <p:sp>
        <p:nvSpPr>
          <p:cNvPr id="6" name="Espace réservé du pied de page 4">
            <a:extLst>
              <a:ext uri="{FF2B5EF4-FFF2-40B4-BE49-F238E27FC236}">
                <a16:creationId xmlns:a16="http://schemas.microsoft.com/office/drawing/2014/main" id="{EAF818E9-D1D2-41F7-9BBA-9572B540ADE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0F390DC-9C47-4E50-937D-B4B82963B511}"/>
              </a:ext>
            </a:extLst>
          </p:cNvPr>
          <p:cNvSpPr>
            <a:spLocks noGrp="1"/>
          </p:cNvSpPr>
          <p:nvPr>
            <p:ph type="sldNum" sz="quarter" idx="12"/>
          </p:nvPr>
        </p:nvSpPr>
        <p:spPr/>
        <p:txBody>
          <a:bodyPr/>
          <a:lstStyle>
            <a:lvl1pPr>
              <a:defRPr/>
            </a:lvl1pPr>
          </a:lstStyle>
          <a:p>
            <a:pPr>
              <a:defRPr/>
            </a:pPr>
            <a:fld id="{FCE676DF-75F3-487A-9365-BA22C8D824E3}" type="slidenum">
              <a:rPr lang="fr-FR" altLang="fr-FR"/>
              <a:pPr>
                <a:defRPr/>
              </a:pPr>
              <a:t>‹N°›</a:t>
            </a:fld>
            <a:endParaRPr lang="fr-FR" altLang="fr-FR"/>
          </a:p>
        </p:txBody>
      </p:sp>
    </p:spTree>
    <p:extLst>
      <p:ext uri="{BB962C8B-B14F-4D97-AF65-F5344CB8AC3E}">
        <p14:creationId xmlns:p14="http://schemas.microsoft.com/office/powerpoint/2010/main" val="245741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925C1B75-F8BE-4415-AC87-8D23941F77FA}"/>
              </a:ext>
            </a:extLst>
          </p:cNvPr>
          <p:cNvSpPr>
            <a:spLocks noGrp="1"/>
          </p:cNvSpPr>
          <p:nvPr>
            <p:ph type="dt" sz="half" idx="10"/>
          </p:nvPr>
        </p:nvSpPr>
        <p:spPr/>
        <p:txBody>
          <a:bodyPr/>
          <a:lstStyle>
            <a:lvl1pPr>
              <a:defRPr/>
            </a:lvl1pPr>
          </a:lstStyle>
          <a:p>
            <a:pPr>
              <a:defRPr/>
            </a:pPr>
            <a:fld id="{B361517A-F16F-4E0E-B8F8-A8F9AB811263}" type="datetimeFigureOut">
              <a:rPr lang="fr-FR"/>
              <a:pPr>
                <a:defRPr/>
              </a:pPr>
              <a:t>16/12/2021</a:t>
            </a:fld>
            <a:endParaRPr lang="fr-FR"/>
          </a:p>
        </p:txBody>
      </p:sp>
      <p:sp>
        <p:nvSpPr>
          <p:cNvPr id="8" name="Espace réservé du pied de page 4">
            <a:extLst>
              <a:ext uri="{FF2B5EF4-FFF2-40B4-BE49-F238E27FC236}">
                <a16:creationId xmlns:a16="http://schemas.microsoft.com/office/drawing/2014/main" id="{56A2C598-EE65-4D7F-83E8-99D24F5D6B02}"/>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9F855FE-8345-41A0-AE83-079F5B32FCD1}"/>
              </a:ext>
            </a:extLst>
          </p:cNvPr>
          <p:cNvSpPr>
            <a:spLocks noGrp="1"/>
          </p:cNvSpPr>
          <p:nvPr>
            <p:ph type="sldNum" sz="quarter" idx="12"/>
          </p:nvPr>
        </p:nvSpPr>
        <p:spPr/>
        <p:txBody>
          <a:bodyPr/>
          <a:lstStyle>
            <a:lvl1pPr>
              <a:defRPr/>
            </a:lvl1pPr>
          </a:lstStyle>
          <a:p>
            <a:pPr>
              <a:defRPr/>
            </a:pPr>
            <a:fld id="{84A9D0BD-3468-4246-843C-D5EC1A12332A}" type="slidenum">
              <a:rPr lang="fr-FR" altLang="fr-FR"/>
              <a:pPr>
                <a:defRPr/>
              </a:pPr>
              <a:t>‹N°›</a:t>
            </a:fld>
            <a:endParaRPr lang="fr-FR" altLang="fr-FR"/>
          </a:p>
        </p:txBody>
      </p:sp>
    </p:spTree>
    <p:extLst>
      <p:ext uri="{BB962C8B-B14F-4D97-AF65-F5344CB8AC3E}">
        <p14:creationId xmlns:p14="http://schemas.microsoft.com/office/powerpoint/2010/main" val="287211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189636B3-7E0E-47D8-BCA4-E22BAFA1EE5E}"/>
              </a:ext>
            </a:extLst>
          </p:cNvPr>
          <p:cNvSpPr>
            <a:spLocks noGrp="1"/>
          </p:cNvSpPr>
          <p:nvPr>
            <p:ph type="dt" sz="half" idx="10"/>
          </p:nvPr>
        </p:nvSpPr>
        <p:spPr/>
        <p:txBody>
          <a:bodyPr/>
          <a:lstStyle>
            <a:lvl1pPr>
              <a:defRPr/>
            </a:lvl1pPr>
          </a:lstStyle>
          <a:p>
            <a:pPr>
              <a:defRPr/>
            </a:pPr>
            <a:fld id="{1DAD7C8B-06DA-4077-81C5-C555CE85D76C}" type="datetimeFigureOut">
              <a:rPr lang="fr-FR"/>
              <a:pPr>
                <a:defRPr/>
              </a:pPr>
              <a:t>16/12/2021</a:t>
            </a:fld>
            <a:endParaRPr lang="fr-FR"/>
          </a:p>
        </p:txBody>
      </p:sp>
      <p:sp>
        <p:nvSpPr>
          <p:cNvPr id="4" name="Espace réservé du pied de page 4">
            <a:extLst>
              <a:ext uri="{FF2B5EF4-FFF2-40B4-BE49-F238E27FC236}">
                <a16:creationId xmlns:a16="http://schemas.microsoft.com/office/drawing/2014/main" id="{77099FEC-645A-4957-A1B4-643475F47F5B}"/>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391515DF-B463-44A0-BAC6-14966979055E}"/>
              </a:ext>
            </a:extLst>
          </p:cNvPr>
          <p:cNvSpPr>
            <a:spLocks noGrp="1"/>
          </p:cNvSpPr>
          <p:nvPr>
            <p:ph type="sldNum" sz="quarter" idx="12"/>
          </p:nvPr>
        </p:nvSpPr>
        <p:spPr/>
        <p:txBody>
          <a:bodyPr/>
          <a:lstStyle>
            <a:lvl1pPr>
              <a:defRPr/>
            </a:lvl1pPr>
          </a:lstStyle>
          <a:p>
            <a:pPr>
              <a:defRPr/>
            </a:pPr>
            <a:fld id="{056A6FD6-30E3-463C-B50D-894B3EA2ED79}" type="slidenum">
              <a:rPr lang="fr-FR" altLang="fr-FR"/>
              <a:pPr>
                <a:defRPr/>
              </a:pPr>
              <a:t>‹N°›</a:t>
            </a:fld>
            <a:endParaRPr lang="fr-FR" altLang="fr-FR"/>
          </a:p>
        </p:txBody>
      </p:sp>
    </p:spTree>
    <p:extLst>
      <p:ext uri="{BB962C8B-B14F-4D97-AF65-F5344CB8AC3E}">
        <p14:creationId xmlns:p14="http://schemas.microsoft.com/office/powerpoint/2010/main" val="427487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9C6384E-31C5-4CA8-92DC-593C548BA540}"/>
              </a:ext>
            </a:extLst>
          </p:cNvPr>
          <p:cNvSpPr>
            <a:spLocks noGrp="1"/>
          </p:cNvSpPr>
          <p:nvPr>
            <p:ph type="dt" sz="half" idx="10"/>
          </p:nvPr>
        </p:nvSpPr>
        <p:spPr/>
        <p:txBody>
          <a:bodyPr/>
          <a:lstStyle>
            <a:lvl1pPr>
              <a:defRPr/>
            </a:lvl1pPr>
          </a:lstStyle>
          <a:p>
            <a:pPr>
              <a:defRPr/>
            </a:pPr>
            <a:fld id="{C494344D-7F5C-406F-B45D-5D31083B7E7D}" type="datetimeFigureOut">
              <a:rPr lang="fr-FR"/>
              <a:pPr>
                <a:defRPr/>
              </a:pPr>
              <a:t>16/12/2021</a:t>
            </a:fld>
            <a:endParaRPr lang="fr-FR"/>
          </a:p>
        </p:txBody>
      </p:sp>
      <p:sp>
        <p:nvSpPr>
          <p:cNvPr id="3" name="Espace réservé du pied de page 4">
            <a:extLst>
              <a:ext uri="{FF2B5EF4-FFF2-40B4-BE49-F238E27FC236}">
                <a16:creationId xmlns:a16="http://schemas.microsoft.com/office/drawing/2014/main" id="{B514A5E0-1FB0-448F-9BCA-F4E38B4B2D8E}"/>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1A5F766-DD48-4056-B83F-1921B4E3D923}"/>
              </a:ext>
            </a:extLst>
          </p:cNvPr>
          <p:cNvSpPr>
            <a:spLocks noGrp="1"/>
          </p:cNvSpPr>
          <p:nvPr>
            <p:ph type="sldNum" sz="quarter" idx="12"/>
          </p:nvPr>
        </p:nvSpPr>
        <p:spPr/>
        <p:txBody>
          <a:bodyPr/>
          <a:lstStyle>
            <a:lvl1pPr>
              <a:defRPr/>
            </a:lvl1pPr>
          </a:lstStyle>
          <a:p>
            <a:pPr>
              <a:defRPr/>
            </a:pPr>
            <a:fld id="{741F9CD9-4BED-4EB6-BF21-7671FC668D95}" type="slidenum">
              <a:rPr lang="fr-FR" altLang="fr-FR"/>
              <a:pPr>
                <a:defRPr/>
              </a:pPr>
              <a:t>‹N°›</a:t>
            </a:fld>
            <a:endParaRPr lang="fr-FR" altLang="fr-FR"/>
          </a:p>
        </p:txBody>
      </p:sp>
    </p:spTree>
    <p:extLst>
      <p:ext uri="{BB962C8B-B14F-4D97-AF65-F5344CB8AC3E}">
        <p14:creationId xmlns:p14="http://schemas.microsoft.com/office/powerpoint/2010/main" val="271415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B6C8822-E95A-4A97-AC9F-EDE480FBCCCF}"/>
              </a:ext>
            </a:extLst>
          </p:cNvPr>
          <p:cNvSpPr>
            <a:spLocks noGrp="1"/>
          </p:cNvSpPr>
          <p:nvPr>
            <p:ph type="dt" sz="half" idx="10"/>
          </p:nvPr>
        </p:nvSpPr>
        <p:spPr/>
        <p:txBody>
          <a:bodyPr/>
          <a:lstStyle>
            <a:lvl1pPr>
              <a:defRPr/>
            </a:lvl1pPr>
          </a:lstStyle>
          <a:p>
            <a:pPr>
              <a:defRPr/>
            </a:pPr>
            <a:fld id="{1306DE75-885A-4AD7-B1B4-99BC6DF98F4F}" type="datetimeFigureOut">
              <a:rPr lang="fr-FR"/>
              <a:pPr>
                <a:defRPr/>
              </a:pPr>
              <a:t>16/12/2021</a:t>
            </a:fld>
            <a:endParaRPr lang="fr-FR"/>
          </a:p>
        </p:txBody>
      </p:sp>
      <p:sp>
        <p:nvSpPr>
          <p:cNvPr id="6" name="Espace réservé du pied de page 4">
            <a:extLst>
              <a:ext uri="{FF2B5EF4-FFF2-40B4-BE49-F238E27FC236}">
                <a16:creationId xmlns:a16="http://schemas.microsoft.com/office/drawing/2014/main" id="{444962C6-9D90-4EE2-BE0D-7963A7A161A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0F37987-42DB-4EEF-A67D-6319002CCDFB}"/>
              </a:ext>
            </a:extLst>
          </p:cNvPr>
          <p:cNvSpPr>
            <a:spLocks noGrp="1"/>
          </p:cNvSpPr>
          <p:nvPr>
            <p:ph type="sldNum" sz="quarter" idx="12"/>
          </p:nvPr>
        </p:nvSpPr>
        <p:spPr/>
        <p:txBody>
          <a:bodyPr/>
          <a:lstStyle>
            <a:lvl1pPr>
              <a:defRPr/>
            </a:lvl1pPr>
          </a:lstStyle>
          <a:p>
            <a:pPr>
              <a:defRPr/>
            </a:pPr>
            <a:fld id="{66F587C5-2435-4B90-A68C-6B91DFE00BDF}" type="slidenum">
              <a:rPr lang="fr-FR" altLang="fr-FR"/>
              <a:pPr>
                <a:defRPr/>
              </a:pPr>
              <a:t>‹N°›</a:t>
            </a:fld>
            <a:endParaRPr lang="fr-FR" altLang="fr-FR"/>
          </a:p>
        </p:txBody>
      </p:sp>
    </p:spTree>
    <p:extLst>
      <p:ext uri="{BB962C8B-B14F-4D97-AF65-F5344CB8AC3E}">
        <p14:creationId xmlns:p14="http://schemas.microsoft.com/office/powerpoint/2010/main" val="315962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020412F5-E8E9-4C75-AB1A-9E516306DA1D}"/>
              </a:ext>
            </a:extLst>
          </p:cNvPr>
          <p:cNvSpPr>
            <a:spLocks noGrp="1"/>
          </p:cNvSpPr>
          <p:nvPr>
            <p:ph type="dt" sz="half" idx="10"/>
          </p:nvPr>
        </p:nvSpPr>
        <p:spPr/>
        <p:txBody>
          <a:bodyPr/>
          <a:lstStyle>
            <a:lvl1pPr>
              <a:defRPr/>
            </a:lvl1pPr>
          </a:lstStyle>
          <a:p>
            <a:pPr>
              <a:defRPr/>
            </a:pPr>
            <a:fld id="{91E88716-2E5B-4259-92F6-F3FD50FE135F}" type="datetimeFigureOut">
              <a:rPr lang="fr-FR"/>
              <a:pPr>
                <a:defRPr/>
              </a:pPr>
              <a:t>16/12/2021</a:t>
            </a:fld>
            <a:endParaRPr lang="fr-FR"/>
          </a:p>
        </p:txBody>
      </p:sp>
      <p:sp>
        <p:nvSpPr>
          <p:cNvPr id="6" name="Espace réservé du pied de page 4">
            <a:extLst>
              <a:ext uri="{FF2B5EF4-FFF2-40B4-BE49-F238E27FC236}">
                <a16:creationId xmlns:a16="http://schemas.microsoft.com/office/drawing/2014/main" id="{2B9577B3-CE16-44F9-B986-DD6AC5CA044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199BD7A-5B7E-427E-A107-DAEA09A2597D}"/>
              </a:ext>
            </a:extLst>
          </p:cNvPr>
          <p:cNvSpPr>
            <a:spLocks noGrp="1"/>
          </p:cNvSpPr>
          <p:nvPr>
            <p:ph type="sldNum" sz="quarter" idx="12"/>
          </p:nvPr>
        </p:nvSpPr>
        <p:spPr/>
        <p:txBody>
          <a:bodyPr/>
          <a:lstStyle>
            <a:lvl1pPr>
              <a:defRPr/>
            </a:lvl1pPr>
          </a:lstStyle>
          <a:p>
            <a:pPr>
              <a:defRPr/>
            </a:pPr>
            <a:fld id="{BF446EED-2528-410E-8D05-B5315FA1E814}" type="slidenum">
              <a:rPr lang="fr-FR" altLang="fr-FR"/>
              <a:pPr>
                <a:defRPr/>
              </a:pPr>
              <a:t>‹N°›</a:t>
            </a:fld>
            <a:endParaRPr lang="fr-FR" altLang="fr-FR"/>
          </a:p>
        </p:txBody>
      </p:sp>
    </p:spTree>
    <p:extLst>
      <p:ext uri="{BB962C8B-B14F-4D97-AF65-F5344CB8AC3E}">
        <p14:creationId xmlns:p14="http://schemas.microsoft.com/office/powerpoint/2010/main" val="196333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C0FD813B-6AFD-44CD-AA4D-4CBCE674F1A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422862F4-FE05-4C2B-9BC9-FECF36CE07D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BA0C5E6-E3A5-4FA0-843D-D49A999121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98EC167-640C-4111-BC7F-C2072385C9F8}" type="datetimeFigureOut">
              <a:rPr lang="fr-FR"/>
              <a:pPr>
                <a:defRPr/>
              </a:pPr>
              <a:t>16/12/2021</a:t>
            </a:fld>
            <a:endParaRPr lang="fr-FR"/>
          </a:p>
        </p:txBody>
      </p:sp>
      <p:sp>
        <p:nvSpPr>
          <p:cNvPr id="5" name="Espace réservé du pied de page 4">
            <a:extLst>
              <a:ext uri="{FF2B5EF4-FFF2-40B4-BE49-F238E27FC236}">
                <a16:creationId xmlns:a16="http://schemas.microsoft.com/office/drawing/2014/main" id="{C053E09D-6547-4BB4-B1A8-8B506475EB8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583F0421-E259-4A2C-89D1-051133A5484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74612E4-4DB9-413F-8672-E0EBD46EBE5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hyperlink" Target="https://monsieur-legionnaire.org/notre-actualite/18-in-memoriam/640-25-decembre-2021-a-11-h-00-ceremonie-commemorative-du-5eme-anniversaire-de-la-disparition-de-64-membre-et-equipage-des-choeurs-de-l-armee-rouge" TargetMode="External"/><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hyperlink" Target="https://www.monsieur-legionnaire.org/agend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twitter.com/lesrepublicains/status/986527908637433856" TargetMode="Externa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hyperlink" Target="https://monsieur-legionnaire.org/notre-actualite/12-aacle-marseille/599-convocation-en-assemblee-generale-de-l-aacle-du-1" TargetMode="External"/><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monsieur-legionnaire.org/images/Fiche-adhesion-ANACE-2022-2023.pdf" TargetMode="Externa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g"/><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6.png"/><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6.png"/><Relationship Id="rId9" Type="http://schemas.openxmlformats.org/officeDocument/2006/relationships/image" Target="../media/image24.jpg"/></Relationships>
</file>

<file path=ppt/slides/_rels/slide58.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calvados.gouv.fr/IMG/pdf/ceremonial_remise_deco.pdf" TargetMode="Externa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6.pn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sites.google.com/site/amicaleubayennechasseursalpins/Home/Logo%20de%20l%27amicale.JPG?attredirects=0" TargetMode="External"/><Relationship Id="rId7"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site/amicaleubayennechasseursalpins/Home/Logo%20de%20l%27amicale.JPG?attredirects=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7" y="34078"/>
            <a:ext cx="1786887" cy="166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54D03F98-C739-594F-9CB7-89AE323BD365}"/>
              </a:ext>
            </a:extLst>
          </p:cNvPr>
          <p:cNvPicPr>
            <a:picLocks noChangeAspect="1"/>
          </p:cNvPicPr>
          <p:nvPr/>
        </p:nvPicPr>
        <p:blipFill>
          <a:blip r:embed="rId5"/>
          <a:stretch>
            <a:fillRect/>
          </a:stretch>
        </p:blipFill>
        <p:spPr>
          <a:xfrm>
            <a:off x="1359035" y="2904112"/>
            <a:ext cx="1185728" cy="2172088"/>
          </a:xfrm>
          <a:prstGeom prst="rect">
            <a:avLst/>
          </a:prstGeom>
        </p:spPr>
      </p:pic>
      <p:pic>
        <p:nvPicPr>
          <p:cNvPr id="5" name="Image 4">
            <a:extLst>
              <a:ext uri="{FF2B5EF4-FFF2-40B4-BE49-F238E27FC236}">
                <a16:creationId xmlns:a16="http://schemas.microsoft.com/office/drawing/2014/main" id="{1D11966D-283A-6A44-82B6-700C4C83581C}"/>
              </a:ext>
            </a:extLst>
          </p:cNvPr>
          <p:cNvPicPr>
            <a:picLocks noChangeAspect="1"/>
          </p:cNvPicPr>
          <p:nvPr/>
        </p:nvPicPr>
        <p:blipFill>
          <a:blip r:embed="rId6"/>
          <a:stretch>
            <a:fillRect/>
          </a:stretch>
        </p:blipFill>
        <p:spPr>
          <a:xfrm>
            <a:off x="2838098" y="2917264"/>
            <a:ext cx="3402343" cy="2167621"/>
          </a:xfrm>
          <a:prstGeom prst="rect">
            <a:avLst/>
          </a:prstGeom>
        </p:spPr>
      </p:pic>
      <p:pic>
        <p:nvPicPr>
          <p:cNvPr id="8" name="Image 7">
            <a:extLst>
              <a:ext uri="{FF2B5EF4-FFF2-40B4-BE49-F238E27FC236}">
                <a16:creationId xmlns:a16="http://schemas.microsoft.com/office/drawing/2014/main" id="{C3B89935-2271-E442-9A15-54C1EC12599E}"/>
              </a:ext>
            </a:extLst>
          </p:cNvPr>
          <p:cNvPicPr>
            <a:picLocks noChangeAspect="1"/>
          </p:cNvPicPr>
          <p:nvPr/>
        </p:nvPicPr>
        <p:blipFill>
          <a:blip r:embed="rId7"/>
          <a:stretch>
            <a:fillRect/>
          </a:stretch>
        </p:blipFill>
        <p:spPr>
          <a:xfrm>
            <a:off x="6372200" y="2917264"/>
            <a:ext cx="1176619" cy="2158935"/>
          </a:xfrm>
          <a:prstGeom prst="rect">
            <a:avLst/>
          </a:prstGeom>
        </p:spPr>
      </p:pic>
      <p:sp>
        <p:nvSpPr>
          <p:cNvPr id="10" name="Rectangle 9">
            <a:extLst>
              <a:ext uri="{FF2B5EF4-FFF2-40B4-BE49-F238E27FC236}">
                <a16:creationId xmlns:a16="http://schemas.microsoft.com/office/drawing/2014/main" id="{212AB40C-2FDC-894A-B8A9-52B432921E61}"/>
              </a:ext>
            </a:extLst>
          </p:cNvPr>
          <p:cNvSpPr/>
          <p:nvPr/>
        </p:nvSpPr>
        <p:spPr>
          <a:xfrm>
            <a:off x="1943958" y="1844824"/>
            <a:ext cx="5112568" cy="830997"/>
          </a:xfrm>
          <a:prstGeom prst="rect">
            <a:avLst/>
          </a:prstGeom>
        </p:spPr>
        <p:txBody>
          <a:bodyPr wrap="square">
            <a:spAutoFit/>
          </a:bodyPr>
          <a:lstStyle/>
          <a:p>
            <a:pPr algn="ctr"/>
            <a:r>
              <a:rPr lang="fr-FR" sz="1600" b="1" dirty="0">
                <a:solidFill>
                  <a:schemeClr val="bg1"/>
                </a:solidFill>
              </a:rPr>
              <a:t>Au Lycée Hôtelier Aix-Marseille</a:t>
            </a:r>
            <a:endParaRPr lang="fr-FR" sz="1600" dirty="0">
              <a:solidFill>
                <a:schemeClr val="bg1"/>
              </a:solidFill>
            </a:endParaRPr>
          </a:p>
          <a:p>
            <a:pPr algn="ctr"/>
            <a:r>
              <a:rPr lang="fr-FR" sz="1600" b="1" dirty="0">
                <a:solidFill>
                  <a:schemeClr val="bg1"/>
                </a:solidFill>
              </a:rPr>
              <a:t>114, Avenue André </a:t>
            </a:r>
            <a:r>
              <a:rPr lang="fr-FR" sz="1600" b="1" dirty="0" err="1">
                <a:solidFill>
                  <a:schemeClr val="bg1"/>
                </a:solidFill>
              </a:rPr>
              <a:t>Zenatti</a:t>
            </a:r>
            <a:endParaRPr lang="fr-FR" sz="1600" dirty="0">
              <a:solidFill>
                <a:schemeClr val="bg1"/>
              </a:solidFill>
            </a:endParaRPr>
          </a:p>
          <a:p>
            <a:pPr algn="ctr"/>
            <a:r>
              <a:rPr lang="fr-FR" sz="1600" b="1" dirty="0">
                <a:solidFill>
                  <a:schemeClr val="bg1"/>
                </a:solidFill>
              </a:rPr>
              <a:t>13008 Marseille</a:t>
            </a:r>
            <a:endParaRPr lang="fr-FR" sz="1600" dirty="0">
              <a:solidFill>
                <a:schemeClr val="bg1"/>
              </a:solidFill>
            </a:endParaRPr>
          </a:p>
        </p:txBody>
      </p:sp>
      <p:sp>
        <p:nvSpPr>
          <p:cNvPr id="14" name="Rectangle 13">
            <a:extLst>
              <a:ext uri="{FF2B5EF4-FFF2-40B4-BE49-F238E27FC236}">
                <a16:creationId xmlns:a16="http://schemas.microsoft.com/office/drawing/2014/main" id="{27035DAC-62D6-9C48-AD0D-83E972943E55}"/>
              </a:ext>
            </a:extLst>
          </p:cNvPr>
          <p:cNvSpPr/>
          <p:nvPr/>
        </p:nvSpPr>
        <p:spPr>
          <a:xfrm>
            <a:off x="1475656" y="206141"/>
            <a:ext cx="6336704"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solidFill>
                  <a:schemeClr val="bg1"/>
                </a:solidFill>
              </a:rPr>
              <a:t>Assemblée Générale </a:t>
            </a:r>
          </a:p>
          <a:p>
            <a:pPr algn="ctr"/>
            <a:r>
              <a:rPr lang="fr-FR" sz="3200" b="1" dirty="0">
                <a:solidFill>
                  <a:schemeClr val="bg1"/>
                </a:solidFill>
              </a:rPr>
              <a:t>de l’A.A.C.L.E.</a:t>
            </a:r>
            <a:endParaRPr lang="fr-FR" sz="3200" dirty="0">
              <a:solidFill>
                <a:schemeClr val="bg1"/>
              </a:solidFill>
            </a:endParaRPr>
          </a:p>
          <a:p>
            <a:pPr algn="ctr"/>
            <a:r>
              <a:rPr lang="fr-FR" sz="3200" b="1" dirty="0">
                <a:solidFill>
                  <a:schemeClr val="bg1"/>
                </a:solidFill>
              </a:rPr>
              <a:t>du vendredi 17 décembre 2021</a:t>
            </a:r>
            <a:endParaRPr lang="fr-FR" sz="3200" dirty="0">
              <a:solidFill>
                <a:schemeClr val="bg1"/>
              </a:solidFill>
            </a:endParaRPr>
          </a:p>
        </p:txBody>
      </p:sp>
      <p:sp>
        <p:nvSpPr>
          <p:cNvPr id="13" name="Rectangle 12">
            <a:extLst>
              <a:ext uri="{FF2B5EF4-FFF2-40B4-BE49-F238E27FC236}">
                <a16:creationId xmlns:a16="http://schemas.microsoft.com/office/drawing/2014/main" id="{AEEAA04A-81C6-0649-81F4-BB94EEF2C97D}"/>
              </a:ext>
            </a:extLst>
          </p:cNvPr>
          <p:cNvSpPr/>
          <p:nvPr/>
        </p:nvSpPr>
        <p:spPr>
          <a:xfrm>
            <a:off x="3347865" y="6511595"/>
            <a:ext cx="266429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1/Lcl Constantin LIANOS 17 12 2021</a:t>
            </a:r>
            <a:endParaRPr lang="fr-FR" sz="1000" dirty="0">
              <a:solidFill>
                <a:schemeClr val="bg1"/>
              </a:solidFill>
            </a:endParaRPr>
          </a:p>
        </p:txBody>
      </p:sp>
      <p:pic>
        <p:nvPicPr>
          <p:cNvPr id="15" name="Image 14" descr="Une image contenant texte&#10;&#10;Description générée automatiquement">
            <a:extLst>
              <a:ext uri="{FF2B5EF4-FFF2-40B4-BE49-F238E27FC236}">
                <a16:creationId xmlns:a16="http://schemas.microsoft.com/office/drawing/2014/main" id="{8D6DF410-5198-AE45-906F-BEB4E64F27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816" y="5410920"/>
            <a:ext cx="6686544" cy="1114424"/>
          </a:xfrm>
          <a:prstGeom prst="rect">
            <a:avLst/>
          </a:prstGeom>
        </p:spPr>
      </p:pic>
      <p:pic>
        <p:nvPicPr>
          <p:cNvPr id="17" name="Image 16">
            <a:extLst>
              <a:ext uri="{FF2B5EF4-FFF2-40B4-BE49-F238E27FC236}">
                <a16:creationId xmlns:a16="http://schemas.microsoft.com/office/drawing/2014/main" id="{E941A64A-FE7C-254F-8D56-93FD0B94B80F}"/>
              </a:ext>
            </a:extLst>
          </p:cNvPr>
          <p:cNvPicPr>
            <a:picLocks noChangeAspect="1"/>
          </p:cNvPicPr>
          <p:nvPr/>
        </p:nvPicPr>
        <p:blipFill>
          <a:blip r:embed="rId9"/>
          <a:stretch>
            <a:fillRect/>
          </a:stretch>
        </p:blipFill>
        <p:spPr>
          <a:xfrm>
            <a:off x="7508323" y="44624"/>
            <a:ext cx="1600181" cy="1528600"/>
          </a:xfrm>
          <a:prstGeom prst="rect">
            <a:avLst/>
          </a:prstGeom>
        </p:spPr>
      </p:pic>
    </p:spTree>
    <p:extLst>
      <p:ext uri="{BB962C8B-B14F-4D97-AF65-F5344CB8AC3E}">
        <p14:creationId xmlns:p14="http://schemas.microsoft.com/office/powerpoint/2010/main" val="313194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703FD9-45D1-450A-A8CE-22E621383CA2}"/>
              </a:ext>
            </a:extLst>
          </p:cNvPr>
          <p:cNvSpPr/>
          <p:nvPr/>
        </p:nvSpPr>
        <p:spPr>
          <a:xfrm>
            <a:off x="100817" y="1124744"/>
            <a:ext cx="8985547" cy="5447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a:solidFill>
                  <a:schemeClr val="bg1"/>
                </a:solidFill>
              </a:rPr>
              <a:t>Vérification des comptes de l’Amicale des Anciens Combattants de la Légion Etrangère.</a:t>
            </a:r>
            <a:endParaRPr lang="fr-FR" dirty="0">
              <a:solidFill>
                <a:schemeClr val="bg1"/>
              </a:solidFill>
            </a:endParaRPr>
          </a:p>
          <a:p>
            <a:endParaRPr lang="fr-FR" dirty="0">
              <a:solidFill>
                <a:schemeClr val="bg1"/>
              </a:solidFill>
            </a:endParaRPr>
          </a:p>
          <a:p>
            <a:r>
              <a:rPr lang="fr-FR" b="1" dirty="0">
                <a:solidFill>
                  <a:schemeClr val="bg1"/>
                </a:solidFill>
              </a:rPr>
              <a:t>Rapport du vérificateur aux comptes pour l’exercice de l’année 2021 de l’Association des Anciens Combattants de la Légion Etrangère.</a:t>
            </a:r>
            <a:br>
              <a:rPr lang="fr-FR" dirty="0">
                <a:solidFill>
                  <a:schemeClr val="bg1"/>
                </a:solidFill>
              </a:rPr>
            </a:br>
            <a:endParaRPr lang="fr-FR" dirty="0">
              <a:solidFill>
                <a:schemeClr val="bg1"/>
              </a:solidFill>
            </a:endParaRPr>
          </a:p>
          <a:p>
            <a:pPr algn="just"/>
            <a:r>
              <a:rPr lang="fr-FR" b="1" dirty="0">
                <a:solidFill>
                  <a:schemeClr val="bg1"/>
                </a:solidFill>
              </a:rPr>
              <a:t>Suite au mandat qui m’a été confié par le Lcl Constantin LIANOS, président, sur la base des documents présentés, nous avons (le 14 décembre 2021), procédé au siège, à la vérification des comptes de l’association pour l’exercice allant du 1</a:t>
            </a:r>
            <a:r>
              <a:rPr lang="fr-FR" b="1" baseline="30000" dirty="0">
                <a:solidFill>
                  <a:schemeClr val="bg1"/>
                </a:solidFill>
              </a:rPr>
              <a:t>er</a:t>
            </a:r>
            <a:r>
              <a:rPr lang="fr-FR" b="1" dirty="0">
                <a:solidFill>
                  <a:schemeClr val="bg1"/>
                </a:solidFill>
              </a:rPr>
              <a:t> janvier au 31 décembre 2021.</a:t>
            </a:r>
            <a:endParaRPr lang="fr-FR" dirty="0">
              <a:solidFill>
                <a:schemeClr val="bg1"/>
              </a:solidFill>
            </a:endParaRPr>
          </a:p>
          <a:p>
            <a:endParaRPr lang="fr-FR" b="1" dirty="0">
              <a:solidFill>
                <a:schemeClr val="bg1"/>
              </a:solidFill>
            </a:endParaRPr>
          </a:p>
          <a:p>
            <a:r>
              <a:rPr lang="fr-FR" b="1" dirty="0">
                <a:solidFill>
                  <a:schemeClr val="bg1"/>
                </a:solidFill>
              </a:rPr>
              <a:t>Le compte général fait ressortir un avoir de 22.909,76 € au 14 décembre 2021 réparti comme suit :</a:t>
            </a:r>
            <a:endParaRPr lang="fr-FR" dirty="0">
              <a:solidFill>
                <a:schemeClr val="bg1"/>
              </a:solidFill>
            </a:endParaRPr>
          </a:p>
          <a:p>
            <a:r>
              <a:rPr lang="fr-FR" sz="2400" b="1" dirty="0">
                <a:solidFill>
                  <a:schemeClr val="bg1"/>
                </a:solidFill>
              </a:rPr>
              <a:t>                            - livret A                   : 22.950,00 €  </a:t>
            </a:r>
          </a:p>
          <a:p>
            <a:pPr algn="ctr"/>
            <a:r>
              <a:rPr lang="fr-FR" sz="2400" b="1" dirty="0">
                <a:solidFill>
                  <a:schemeClr val="bg1"/>
                </a:solidFill>
              </a:rPr>
              <a:t>      - Compte bancaire  : 12.104,75 €</a:t>
            </a:r>
          </a:p>
          <a:p>
            <a:r>
              <a:rPr lang="fr-FR" sz="2400" b="1" dirty="0">
                <a:solidFill>
                  <a:schemeClr val="bg1"/>
                </a:solidFill>
              </a:rPr>
              <a:t>                            - Numéraire             :       224,40 €</a:t>
            </a:r>
          </a:p>
          <a:p>
            <a:r>
              <a:rPr lang="fr-FR" sz="2400" b="1" dirty="0">
                <a:solidFill>
                  <a:schemeClr val="bg1"/>
                </a:solidFill>
              </a:rPr>
              <a:t>                              Total général         :  35.279,15 €</a:t>
            </a:r>
            <a:endParaRPr lang="fr-FR" sz="2400" dirty="0">
              <a:solidFill>
                <a:schemeClr val="bg1"/>
              </a:solidFill>
            </a:endParaRPr>
          </a:p>
          <a:p>
            <a:endParaRPr lang="fr-FR" dirty="0">
              <a:highlight>
                <a:srgbClr val="FFFF00"/>
              </a:highlight>
            </a:endParaRPr>
          </a:p>
        </p:txBody>
      </p:sp>
      <p:sp>
        <p:nvSpPr>
          <p:cNvPr id="10" name="Rectangle 9">
            <a:extLst>
              <a:ext uri="{FF2B5EF4-FFF2-40B4-BE49-F238E27FC236}">
                <a16:creationId xmlns:a16="http://schemas.microsoft.com/office/drawing/2014/main" id="{9CA22DE4-30BF-1741-B9A8-B488FC7C6414}"/>
              </a:ext>
            </a:extLst>
          </p:cNvPr>
          <p:cNvSpPr/>
          <p:nvPr/>
        </p:nvSpPr>
        <p:spPr>
          <a:xfrm>
            <a:off x="1680918" y="44624"/>
            <a:ext cx="5724528"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Contrôle des comptes</a:t>
            </a:r>
            <a:endParaRPr lang="fr-FR" sz="2800" dirty="0">
              <a:solidFill>
                <a:schemeClr val="bg1"/>
              </a:solidFill>
            </a:endParaRPr>
          </a:p>
        </p:txBody>
      </p:sp>
      <p:sp>
        <p:nvSpPr>
          <p:cNvPr id="11" name="Rectangle 10">
            <a:extLst>
              <a:ext uri="{FF2B5EF4-FFF2-40B4-BE49-F238E27FC236}">
                <a16:creationId xmlns:a16="http://schemas.microsoft.com/office/drawing/2014/main" id="{34CD2F9E-C839-5048-BDA4-507EA7EA0DBC}"/>
              </a:ext>
            </a:extLst>
          </p:cNvPr>
          <p:cNvSpPr/>
          <p:nvPr/>
        </p:nvSpPr>
        <p:spPr>
          <a:xfrm>
            <a:off x="2937122" y="6511595"/>
            <a:ext cx="3507085"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10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2" name="Image 11">
            <a:extLst>
              <a:ext uri="{FF2B5EF4-FFF2-40B4-BE49-F238E27FC236}">
                <a16:creationId xmlns:a16="http://schemas.microsoft.com/office/drawing/2014/main" id="{6ECDA573-C250-4043-A1F8-5E2E5B2A2C1E}"/>
              </a:ext>
            </a:extLst>
          </p:cNvPr>
          <p:cNvPicPr>
            <a:picLocks noChangeAspect="1"/>
          </p:cNvPicPr>
          <p:nvPr/>
        </p:nvPicPr>
        <p:blipFill>
          <a:blip r:embed="rId5"/>
          <a:stretch>
            <a:fillRect/>
          </a:stretch>
        </p:blipFill>
        <p:spPr>
          <a:xfrm>
            <a:off x="7956376" y="44624"/>
            <a:ext cx="1135926" cy="1085112"/>
          </a:xfrm>
          <a:prstGeom prst="rect">
            <a:avLst/>
          </a:prstGeom>
        </p:spPr>
      </p:pic>
    </p:spTree>
    <p:extLst>
      <p:ext uri="{BB962C8B-B14F-4D97-AF65-F5344CB8AC3E}">
        <p14:creationId xmlns:p14="http://schemas.microsoft.com/office/powerpoint/2010/main" val="220397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327867" cy="12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703FD9-45D1-450A-A8CE-22E621383CA2}"/>
              </a:ext>
            </a:extLst>
          </p:cNvPr>
          <p:cNvSpPr/>
          <p:nvPr/>
        </p:nvSpPr>
        <p:spPr>
          <a:xfrm>
            <a:off x="100817" y="1467356"/>
            <a:ext cx="8985547" cy="560153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000" b="1" dirty="0">
                <a:solidFill>
                  <a:srgbClr val="FFFF00"/>
                </a:solidFill>
              </a:rPr>
              <a:t>Les contrôles effectués par pointage (factures, relevés de comptes bancaires, registre journal et autres pièces comptables) nous ont permis de constater l’exactitude de la comptabilité et l’existence de pièces justificatives probantes pour chacune des opérations vérifiées.  </a:t>
            </a:r>
            <a:endParaRPr lang="fr-FR" sz="2000" dirty="0">
              <a:solidFill>
                <a:srgbClr val="FFFF00"/>
              </a:solidFill>
            </a:endParaRPr>
          </a:p>
          <a:p>
            <a:endParaRPr lang="fr-FR" sz="2000" dirty="0">
              <a:solidFill>
                <a:srgbClr val="FFFF00"/>
              </a:solidFill>
            </a:endParaRPr>
          </a:p>
          <a:p>
            <a:pPr algn="just"/>
            <a:r>
              <a:rPr lang="fr-FR" sz="2000" b="1" dirty="0">
                <a:solidFill>
                  <a:srgbClr val="FFFF00"/>
                </a:solidFill>
              </a:rPr>
              <a:t>En conséquence, nous vous recommandons d’approuver les comptes présentés pour l’année 2021, d’en donner décharge aux responsables et de remercier la trésorière  pour son excellent travail.</a:t>
            </a:r>
            <a:endParaRPr lang="fr-FR" sz="2000" dirty="0">
              <a:solidFill>
                <a:srgbClr val="FFFF00"/>
              </a:solidFill>
            </a:endParaRPr>
          </a:p>
          <a:p>
            <a:br>
              <a:rPr lang="fr-FR" sz="2000" dirty="0">
                <a:solidFill>
                  <a:srgbClr val="FFFF00"/>
                </a:solidFill>
              </a:rPr>
            </a:br>
            <a:endParaRPr lang="fr-FR" sz="2000" dirty="0">
              <a:solidFill>
                <a:srgbClr val="FFFF00"/>
              </a:solidFill>
            </a:endParaRPr>
          </a:p>
          <a:p>
            <a:r>
              <a:rPr lang="fr-FR" sz="2000" b="1" dirty="0">
                <a:solidFill>
                  <a:srgbClr val="FFFF00"/>
                </a:solidFill>
              </a:rPr>
              <a:t>Fait à Marseille le 14.12. 2021</a:t>
            </a:r>
            <a:endParaRPr lang="fr-FR" sz="2000" dirty="0">
              <a:solidFill>
                <a:srgbClr val="FFFF00"/>
              </a:solidFill>
            </a:endParaRPr>
          </a:p>
          <a:p>
            <a:br>
              <a:rPr lang="fr-FR" sz="2000" dirty="0">
                <a:solidFill>
                  <a:srgbClr val="FFFF00"/>
                </a:solidFill>
              </a:rPr>
            </a:br>
            <a:endParaRPr lang="fr-FR" sz="2000" dirty="0">
              <a:solidFill>
                <a:srgbClr val="FFFF00"/>
              </a:solidFill>
            </a:endParaRPr>
          </a:p>
          <a:p>
            <a:r>
              <a:rPr lang="fr-FR" sz="2000" b="1" dirty="0">
                <a:solidFill>
                  <a:srgbClr val="FFFF00"/>
                </a:solidFill>
              </a:rPr>
              <a:t>Monsieur Christian MICHEL</a:t>
            </a:r>
            <a:r>
              <a:rPr lang="fr-FR" sz="2000" dirty="0">
                <a:solidFill>
                  <a:srgbClr val="FFFF00"/>
                </a:solidFill>
              </a:rPr>
              <a:t>, </a:t>
            </a:r>
            <a:r>
              <a:rPr lang="fr-FR" dirty="0">
                <a:solidFill>
                  <a:srgbClr val="FFFF00"/>
                </a:solidFill>
              </a:rPr>
              <a:t>Haut Fonctionnaire honoraire de la Direction générale des Finances publiques</a:t>
            </a:r>
          </a:p>
          <a:p>
            <a:endParaRPr lang="fr-FR" dirty="0">
              <a:solidFill>
                <a:srgbClr val="FFFF00"/>
              </a:solidFill>
            </a:endParaRPr>
          </a:p>
          <a:p>
            <a:r>
              <a:rPr lang="fr-FR" sz="2000" b="1" dirty="0">
                <a:solidFill>
                  <a:srgbClr val="FFFF00"/>
                </a:solidFill>
              </a:rPr>
              <a:t>Commissaire aux comptes  </a:t>
            </a:r>
            <a:endParaRPr lang="fr-FR" sz="2000" dirty="0">
              <a:solidFill>
                <a:srgbClr val="FFFF00"/>
              </a:solidFill>
            </a:endParaRPr>
          </a:p>
          <a:p>
            <a:endParaRPr lang="fr-FR" dirty="0">
              <a:highlight>
                <a:srgbClr val="FFFF00"/>
              </a:highlight>
            </a:endParaRPr>
          </a:p>
        </p:txBody>
      </p:sp>
      <p:sp>
        <p:nvSpPr>
          <p:cNvPr id="10" name="Rectangle 9">
            <a:extLst>
              <a:ext uri="{FF2B5EF4-FFF2-40B4-BE49-F238E27FC236}">
                <a16:creationId xmlns:a16="http://schemas.microsoft.com/office/drawing/2014/main" id="{9CA22DE4-30BF-1741-B9A8-B488FC7C6414}"/>
              </a:ext>
            </a:extLst>
          </p:cNvPr>
          <p:cNvSpPr/>
          <p:nvPr/>
        </p:nvSpPr>
        <p:spPr>
          <a:xfrm>
            <a:off x="1680918" y="44624"/>
            <a:ext cx="5724528"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Contrôle des comptes et bilan</a:t>
            </a:r>
            <a:endParaRPr lang="fr-FR" sz="2800" dirty="0">
              <a:solidFill>
                <a:srgbClr val="FFFF00"/>
              </a:solidFill>
            </a:endParaRPr>
          </a:p>
        </p:txBody>
      </p:sp>
      <p:sp>
        <p:nvSpPr>
          <p:cNvPr id="11" name="Rectangle 10">
            <a:extLst>
              <a:ext uri="{FF2B5EF4-FFF2-40B4-BE49-F238E27FC236}">
                <a16:creationId xmlns:a16="http://schemas.microsoft.com/office/drawing/2014/main" id="{9F6AB43F-BC03-2A41-9027-426B60983706}"/>
              </a:ext>
            </a:extLst>
          </p:cNvPr>
          <p:cNvSpPr/>
          <p:nvPr/>
        </p:nvSpPr>
        <p:spPr>
          <a:xfrm>
            <a:off x="2937122" y="6511595"/>
            <a:ext cx="4011142"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11 </a:t>
            </a:r>
            <a:r>
              <a:rPr lang="fr-FR" sz="1200" b="1" dirty="0" err="1">
                <a:solidFill>
                  <a:schemeClr val="bg1"/>
                </a:solidFill>
              </a:rPr>
              <a:t>Lcl</a:t>
            </a:r>
            <a:r>
              <a:rPr lang="fr-FR" sz="1200" b="1" dirty="0">
                <a:solidFill>
                  <a:schemeClr val="bg1"/>
                </a:solidFill>
              </a:rPr>
              <a:t> Constantin LIANOS 17 12 2021</a:t>
            </a:r>
            <a:endParaRPr lang="fr-FR" sz="1200" dirty="0">
              <a:solidFill>
                <a:schemeClr val="bg1"/>
              </a:solidFill>
            </a:endParaRPr>
          </a:p>
        </p:txBody>
      </p:sp>
      <p:pic>
        <p:nvPicPr>
          <p:cNvPr id="12" name="Image 11">
            <a:extLst>
              <a:ext uri="{FF2B5EF4-FFF2-40B4-BE49-F238E27FC236}">
                <a16:creationId xmlns:a16="http://schemas.microsoft.com/office/drawing/2014/main" id="{50FA1B4E-DF6C-EE4A-B341-0A2A7E9F0C25}"/>
              </a:ext>
            </a:extLst>
          </p:cNvPr>
          <p:cNvPicPr>
            <a:picLocks noChangeAspect="1"/>
          </p:cNvPicPr>
          <p:nvPr/>
        </p:nvPicPr>
        <p:blipFill>
          <a:blip r:embed="rId5"/>
          <a:stretch>
            <a:fillRect/>
          </a:stretch>
        </p:blipFill>
        <p:spPr>
          <a:xfrm>
            <a:off x="7675088" y="44624"/>
            <a:ext cx="1449421" cy="1384584"/>
          </a:xfrm>
          <a:prstGeom prst="rect">
            <a:avLst/>
          </a:prstGeom>
        </p:spPr>
      </p:pic>
    </p:spTree>
    <p:extLst>
      <p:ext uri="{BB962C8B-B14F-4D97-AF65-F5344CB8AC3E}">
        <p14:creationId xmlns:p14="http://schemas.microsoft.com/office/powerpoint/2010/main" val="115163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80918" y="44624"/>
            <a:ext cx="5724528"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Bilan au 17 12 2021</a:t>
            </a:r>
            <a:endParaRPr lang="fr-FR" sz="2800" dirty="0">
              <a:solidFill>
                <a:srgbClr val="FFFF00"/>
              </a:solidFill>
            </a:endParaRPr>
          </a:p>
        </p:txBody>
      </p:sp>
      <p:graphicFrame>
        <p:nvGraphicFramePr>
          <p:cNvPr id="2" name="Tableau 1">
            <a:extLst>
              <a:ext uri="{FF2B5EF4-FFF2-40B4-BE49-F238E27FC236}">
                <a16:creationId xmlns:a16="http://schemas.microsoft.com/office/drawing/2014/main" id="{3B8D334B-4A2D-0E45-841F-C2760E975F3D}"/>
              </a:ext>
            </a:extLst>
          </p:cNvPr>
          <p:cNvGraphicFramePr>
            <a:graphicFrameLocks noGrp="1"/>
          </p:cNvGraphicFramePr>
          <p:nvPr>
            <p:extLst>
              <p:ext uri="{D42A27DB-BD31-4B8C-83A1-F6EECF244321}">
                <p14:modId xmlns:p14="http://schemas.microsoft.com/office/powerpoint/2010/main" val="1856677455"/>
              </p:ext>
            </p:extLst>
          </p:nvPr>
        </p:nvGraphicFramePr>
        <p:xfrm>
          <a:off x="107504" y="1251286"/>
          <a:ext cx="8928992" cy="4774921"/>
        </p:xfrm>
        <a:graphic>
          <a:graphicData uri="http://schemas.openxmlformats.org/drawingml/2006/table">
            <a:tbl>
              <a:tblPr/>
              <a:tblGrid>
                <a:gridCol w="6336704">
                  <a:extLst>
                    <a:ext uri="{9D8B030D-6E8A-4147-A177-3AD203B41FA5}">
                      <a16:colId xmlns:a16="http://schemas.microsoft.com/office/drawing/2014/main" val="1692436443"/>
                    </a:ext>
                  </a:extLst>
                </a:gridCol>
                <a:gridCol w="2592288">
                  <a:extLst>
                    <a:ext uri="{9D8B030D-6E8A-4147-A177-3AD203B41FA5}">
                      <a16:colId xmlns:a16="http://schemas.microsoft.com/office/drawing/2014/main" val="2203323874"/>
                    </a:ext>
                  </a:extLst>
                </a:gridCol>
              </a:tblGrid>
              <a:tr h="449522">
                <a:tc>
                  <a:txBody>
                    <a:bodyPr/>
                    <a:lstStyle/>
                    <a:p>
                      <a:pPr algn="ctr"/>
                      <a:r>
                        <a:rPr lang="fr-FR" sz="2400" b="1">
                          <a:solidFill>
                            <a:srgbClr val="FFFF00"/>
                          </a:solidFill>
                          <a:effectLst/>
                          <a:latin typeface="Arial" panose="020B0604020202020204" pitchFamily="34" charset="0"/>
                          <a:cs typeface="Arial" panose="020B0604020202020204" pitchFamily="34" charset="0"/>
                        </a:rPr>
                        <a:t>Compte courant</a:t>
                      </a:r>
                      <a:endParaRPr lang="fr-FR" sz="240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400" b="1" dirty="0">
                          <a:solidFill>
                            <a:srgbClr val="FFFF00"/>
                          </a:solidFill>
                          <a:effectLst/>
                          <a:latin typeface="Arial" panose="020B0604020202020204" pitchFamily="34" charset="0"/>
                          <a:cs typeface="Arial" panose="020B0604020202020204" pitchFamily="34" charset="0"/>
                        </a:rPr>
                        <a:t>12 104,75 €</a:t>
                      </a:r>
                      <a:endParaRPr lang="fr-FR" sz="24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46564"/>
                  </a:ext>
                </a:extLst>
              </a:tr>
              <a:tr h="432048">
                <a:tc>
                  <a:txBody>
                    <a:bodyPr/>
                    <a:lstStyle/>
                    <a:p>
                      <a:pPr algn="ctr"/>
                      <a:r>
                        <a:rPr lang="fr-FR" sz="2400" b="1">
                          <a:solidFill>
                            <a:srgbClr val="FFFF00"/>
                          </a:solidFill>
                          <a:effectLst/>
                          <a:latin typeface="Arial" panose="020B0604020202020204" pitchFamily="34" charset="0"/>
                          <a:cs typeface="Arial" panose="020B0604020202020204" pitchFamily="34" charset="0"/>
                        </a:rPr>
                        <a:t>Livret A</a:t>
                      </a:r>
                      <a:endParaRPr lang="fr-FR" sz="240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400" b="1" dirty="0">
                          <a:solidFill>
                            <a:srgbClr val="FFFF00"/>
                          </a:solidFill>
                          <a:effectLst/>
                          <a:latin typeface="Arial" panose="020B0604020202020204" pitchFamily="34" charset="0"/>
                          <a:cs typeface="Arial" panose="020B0604020202020204" pitchFamily="34" charset="0"/>
                        </a:rPr>
                        <a:t>22 950,00 €</a:t>
                      </a:r>
                      <a:endParaRPr lang="fr-FR" sz="24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429001"/>
                  </a:ext>
                </a:extLst>
              </a:tr>
              <a:tr h="360040">
                <a:tc>
                  <a:txBody>
                    <a:bodyPr/>
                    <a:lstStyle/>
                    <a:p>
                      <a:pPr algn="ctr"/>
                      <a:r>
                        <a:rPr lang="fr-FR" sz="2400" b="1">
                          <a:solidFill>
                            <a:srgbClr val="FFFF00"/>
                          </a:solidFill>
                          <a:effectLst/>
                          <a:latin typeface="Arial" panose="020B0604020202020204" pitchFamily="34" charset="0"/>
                          <a:cs typeface="Arial" panose="020B0604020202020204" pitchFamily="34" charset="0"/>
                        </a:rPr>
                        <a:t> Solde numéraire </a:t>
                      </a:r>
                      <a:endParaRPr lang="fr-FR" sz="240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400" b="1" dirty="0">
                          <a:solidFill>
                            <a:srgbClr val="FFFF00"/>
                          </a:solidFill>
                          <a:effectLst/>
                          <a:latin typeface="Arial" panose="020B0604020202020204" pitchFamily="34" charset="0"/>
                          <a:cs typeface="Arial" panose="020B0604020202020204" pitchFamily="34" charset="0"/>
                        </a:rPr>
                        <a:t>     224,40 €</a:t>
                      </a:r>
                      <a:endParaRPr lang="fr-FR" sz="24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525108"/>
                  </a:ext>
                </a:extLst>
              </a:tr>
              <a:tr h="479591">
                <a:tc>
                  <a:txBody>
                    <a:bodyPr/>
                    <a:lstStyle/>
                    <a:p>
                      <a:pPr algn="ctr"/>
                      <a:r>
                        <a:rPr lang="fr-FR" sz="2400" b="1" dirty="0">
                          <a:solidFill>
                            <a:srgbClr val="FFFF00"/>
                          </a:solidFill>
                          <a:effectLst/>
                          <a:latin typeface="Arial" panose="020B0604020202020204" pitchFamily="34" charset="0"/>
                          <a:cs typeface="Arial" panose="020B0604020202020204" pitchFamily="34" charset="0"/>
                        </a:rPr>
                        <a:t>Total général</a:t>
                      </a:r>
                      <a:endParaRPr lang="fr-FR" sz="24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400" b="1" dirty="0">
                          <a:solidFill>
                            <a:srgbClr val="FFFF00"/>
                          </a:solidFill>
                          <a:effectLst/>
                          <a:latin typeface="Arial" panose="020B0604020202020204" pitchFamily="34" charset="0"/>
                          <a:cs typeface="Arial" panose="020B0604020202020204" pitchFamily="34" charset="0"/>
                        </a:rPr>
                        <a:t>35 279,15 €</a:t>
                      </a:r>
                      <a:endParaRPr lang="fr-FR" sz="24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867255"/>
                  </a:ext>
                </a:extLst>
              </a:tr>
              <a:tr h="974697">
                <a:tc>
                  <a:txBody>
                    <a:bodyPr/>
                    <a:lstStyle/>
                    <a:p>
                      <a:pPr algn="l"/>
                      <a:r>
                        <a:rPr lang="fr-FR" sz="2000" b="1" kern="1200" dirty="0">
                          <a:solidFill>
                            <a:srgbClr val="FFFF00"/>
                          </a:solidFill>
                          <a:effectLst/>
                          <a:latin typeface="Arial" panose="020B0604020202020204" pitchFamily="34" charset="0"/>
                          <a:ea typeface="+mn-ea"/>
                          <a:cs typeface="Arial" panose="020B0604020202020204" pitchFamily="34" charset="0"/>
                        </a:rPr>
                        <a:t>17 12 21 -</a:t>
                      </a:r>
                      <a:r>
                        <a:rPr lang="fr-FR" sz="2000" kern="1200" dirty="0">
                          <a:solidFill>
                            <a:srgbClr val="FFFF00"/>
                          </a:solidFill>
                          <a:effectLst/>
                          <a:latin typeface="Arial" panose="020B0604020202020204" pitchFamily="34" charset="0"/>
                          <a:ea typeface="+mn-ea"/>
                          <a:cs typeface="Arial" panose="020B0604020202020204" pitchFamily="34" charset="0"/>
                        </a:rPr>
                        <a:t>Règlement 52 repas (AG) </a:t>
                      </a:r>
                      <a:endParaRPr lang="fr-FR" sz="2000" b="1" dirty="0">
                        <a:solidFill>
                          <a:srgbClr val="FFFF00"/>
                        </a:solidFill>
                        <a:effectLst/>
                        <a:latin typeface="Arial" panose="020B0604020202020204" pitchFamily="34" charset="0"/>
                        <a:cs typeface="Arial" panose="020B0604020202020204" pitchFamily="34" charset="0"/>
                      </a:endParaRPr>
                    </a:p>
                    <a:p>
                      <a:pPr algn="l"/>
                      <a:r>
                        <a:rPr lang="fr-FR" sz="2000" b="1" dirty="0">
                          <a:solidFill>
                            <a:srgbClr val="FFFF00"/>
                          </a:solidFill>
                          <a:effectLst/>
                          <a:latin typeface="Arial" panose="020B0604020202020204" pitchFamily="34" charset="0"/>
                          <a:cs typeface="Arial" panose="020B0604020202020204" pitchFamily="34" charset="0"/>
                        </a:rPr>
                        <a:t>17 12 21 -</a:t>
                      </a:r>
                      <a:r>
                        <a:rPr lang="fr-FR" sz="2000" kern="1200" dirty="0">
                          <a:solidFill>
                            <a:srgbClr val="FFFF00"/>
                          </a:solidFill>
                          <a:effectLst/>
                          <a:latin typeface="Arial" panose="020B0604020202020204" pitchFamily="34" charset="0"/>
                          <a:ea typeface="+mn-ea"/>
                          <a:cs typeface="Arial" panose="020B0604020202020204" pitchFamily="34" charset="0"/>
                        </a:rPr>
                        <a:t>Don « Bleuet de France »</a:t>
                      </a:r>
                    </a:p>
                    <a:p>
                      <a:pPr algn="l"/>
                      <a:r>
                        <a:rPr lang="fr-FR" sz="2000" b="1" kern="1200" dirty="0">
                          <a:solidFill>
                            <a:srgbClr val="FFFF00"/>
                          </a:solidFill>
                          <a:effectLst/>
                          <a:latin typeface="Arial" panose="020B0604020202020204" pitchFamily="34" charset="0"/>
                          <a:ea typeface="+mn-ea"/>
                          <a:cs typeface="Arial" panose="020B0604020202020204" pitchFamily="34" charset="0"/>
                        </a:rPr>
                        <a:t>25 12 21 -</a:t>
                      </a:r>
                      <a:r>
                        <a:rPr lang="fr-FR" sz="2000" kern="1200" dirty="0">
                          <a:solidFill>
                            <a:srgbClr val="FFFF00"/>
                          </a:solidFill>
                          <a:effectLst/>
                          <a:latin typeface="Arial" panose="020B0604020202020204" pitchFamily="34" charset="0"/>
                          <a:ea typeface="+mn-ea"/>
                          <a:cs typeface="Arial" panose="020B0604020202020204" pitchFamily="34" charset="0"/>
                        </a:rPr>
                        <a:t>Règlement gerbe mémoire Chœurs Armée Rouge</a:t>
                      </a:r>
                      <a:r>
                        <a:rPr lang="fr-FR" sz="2000" dirty="0">
                          <a:solidFill>
                            <a:srgbClr val="FFFF00"/>
                          </a:solidFill>
                          <a:effectLst/>
                          <a:latin typeface="Arial" panose="020B0604020202020204" pitchFamily="34" charset="0"/>
                          <a:cs typeface="Arial" panose="020B0604020202020204" pitchFamily="34" charset="0"/>
                        </a:rPr>
                        <a:t> </a:t>
                      </a:r>
                      <a:endParaRPr lang="fr-FR" sz="2000" b="1" dirty="0">
                        <a:solidFill>
                          <a:srgbClr val="FFFF00"/>
                        </a:solidFill>
                        <a:effectLst/>
                        <a:latin typeface="Arial" panose="020B0604020202020204" pitchFamily="34" charset="0"/>
                        <a:cs typeface="Arial" panose="020B0604020202020204" pitchFamily="34" charset="0"/>
                      </a:endParaRPr>
                    </a:p>
                    <a:p>
                      <a:pPr algn="ctr"/>
                      <a:endParaRPr lang="fr-FR" sz="2000" b="1" dirty="0">
                        <a:solidFill>
                          <a:srgbClr val="FFFF00"/>
                        </a:solidFill>
                        <a:effectLst/>
                        <a:latin typeface="Arial" panose="020B0604020202020204" pitchFamily="34" charset="0"/>
                        <a:cs typeface="Arial" panose="020B0604020202020204" pitchFamily="34" charset="0"/>
                      </a:endParaRPr>
                    </a:p>
                    <a:p>
                      <a:pPr algn="r"/>
                      <a:r>
                        <a:rPr lang="fr-FR" sz="2000" b="1" dirty="0">
                          <a:solidFill>
                            <a:srgbClr val="FFFF00"/>
                          </a:solidFill>
                          <a:effectLst/>
                          <a:latin typeface="Arial" panose="020B0604020202020204" pitchFamily="34" charset="0"/>
                          <a:cs typeface="Arial" panose="020B0604020202020204" pitchFamily="34" charset="0"/>
                        </a:rPr>
                        <a:t>Total général estimé ………….</a:t>
                      </a:r>
                    </a:p>
                    <a:p>
                      <a:pPr algn="ctr"/>
                      <a:endParaRPr lang="fr-FR" sz="2000" dirty="0">
                        <a:solidFill>
                          <a:srgbClr val="FFFF00"/>
                        </a:solidFill>
                        <a:effectLst/>
                        <a:latin typeface="Arial" panose="020B0604020202020204" pitchFamily="34" charset="0"/>
                        <a:cs typeface="Arial" panose="020B0604020202020204" pitchFamily="34" charset="0"/>
                      </a:endParaRPr>
                    </a:p>
                    <a:p>
                      <a:pPr algn="ctr"/>
                      <a:r>
                        <a:rPr lang="fr-FR" sz="2000" dirty="0">
                          <a:solidFill>
                            <a:srgbClr val="FFFF00"/>
                          </a:solidFill>
                          <a:effectLst/>
                          <a:latin typeface="Arial" panose="020B0604020202020204" pitchFamily="34" charset="0"/>
                          <a:cs typeface="Arial" panose="020B0604020202020204" pitchFamily="34" charset="0"/>
                        </a:rPr>
                        <a:t>Attention il faut prendre en compte que 56 membres ont réglé leurs cotisations pour 2022 !</a:t>
                      </a:r>
                    </a:p>
                    <a:p>
                      <a:pPr algn="ctr"/>
                      <a:r>
                        <a:rPr lang="fr-FR" sz="2000" dirty="0">
                          <a:solidFill>
                            <a:srgbClr val="FFFF00"/>
                          </a:solidFill>
                          <a:effectLst/>
                          <a:latin typeface="Arial" panose="020B0604020202020204" pitchFamily="34" charset="0"/>
                          <a:cs typeface="Arial" panose="020B0604020202020204" pitchFamily="34" charset="0"/>
                        </a:rPr>
                        <a:t>3 membres ont réglé leurs cotisations pour 2023 !</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000" b="1" dirty="0">
                          <a:solidFill>
                            <a:srgbClr val="FFFF00"/>
                          </a:solidFill>
                          <a:effectLst/>
                          <a:latin typeface="Arial" panose="020B0604020202020204" pitchFamily="34" charset="0"/>
                          <a:cs typeface="Arial" panose="020B0604020202020204" pitchFamily="34" charset="0"/>
                        </a:rPr>
                        <a:t>1 603,00 € </a:t>
                      </a:r>
                    </a:p>
                    <a:p>
                      <a:pPr algn="ctr"/>
                      <a:r>
                        <a:rPr lang="fr-FR" sz="2000" b="1" dirty="0">
                          <a:solidFill>
                            <a:srgbClr val="FFFF00"/>
                          </a:solidFill>
                          <a:effectLst/>
                          <a:latin typeface="Arial" panose="020B0604020202020204" pitchFamily="34" charset="0"/>
                          <a:cs typeface="Arial" panose="020B0604020202020204" pitchFamily="34" charset="0"/>
                        </a:rPr>
                        <a:t> 100,00 €</a:t>
                      </a:r>
                    </a:p>
                    <a:p>
                      <a:pPr algn="ctr"/>
                      <a:r>
                        <a:rPr lang="fr-FR" sz="2000" b="1" dirty="0">
                          <a:solidFill>
                            <a:srgbClr val="FFFF00"/>
                          </a:solidFill>
                          <a:effectLst/>
                          <a:latin typeface="Arial" panose="020B0604020202020204" pitchFamily="34" charset="0"/>
                          <a:cs typeface="Arial" panose="020B0604020202020204" pitchFamily="34" charset="0"/>
                        </a:rPr>
                        <a:t>  100,00 €</a:t>
                      </a:r>
                    </a:p>
                    <a:p>
                      <a:pPr algn="ctr"/>
                      <a:endParaRPr lang="fr-FR" sz="2000" b="1" dirty="0">
                        <a:solidFill>
                          <a:srgbClr val="FFFF00"/>
                        </a:solidFill>
                        <a:effectLst/>
                        <a:latin typeface="Arial" panose="020B0604020202020204" pitchFamily="34" charset="0"/>
                        <a:cs typeface="Arial" panose="020B0604020202020204" pitchFamily="34" charset="0"/>
                      </a:endParaRPr>
                    </a:p>
                    <a:p>
                      <a:pPr algn="ctr"/>
                      <a:endParaRPr lang="fr-FR" sz="2000" b="1" dirty="0">
                        <a:solidFill>
                          <a:srgbClr val="FFFF00"/>
                        </a:solidFill>
                        <a:effectLst/>
                        <a:latin typeface="Arial" panose="020B0604020202020204" pitchFamily="34" charset="0"/>
                        <a:cs typeface="Arial" panose="020B0604020202020204" pitchFamily="34" charset="0"/>
                      </a:endParaRPr>
                    </a:p>
                    <a:p>
                      <a:pPr algn="ctr"/>
                      <a:r>
                        <a:rPr lang="fr-FR" sz="2000" b="1" dirty="0">
                          <a:solidFill>
                            <a:srgbClr val="FFFF00"/>
                          </a:solidFill>
                          <a:effectLst/>
                          <a:latin typeface="Arial" panose="020B0604020202020204" pitchFamily="34" charset="0"/>
                          <a:cs typeface="Arial" panose="020B0604020202020204" pitchFamily="34" charset="0"/>
                        </a:rPr>
                        <a:t>33 476,15</a:t>
                      </a:r>
                      <a:endParaRPr lang="fr-FR" sz="20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162188"/>
                  </a:ext>
                </a:extLst>
              </a:tr>
            </a:tbl>
          </a:graphicData>
        </a:graphic>
      </p:graphicFrame>
      <p:sp>
        <p:nvSpPr>
          <p:cNvPr id="11" name="Rectangle 10">
            <a:extLst>
              <a:ext uri="{FF2B5EF4-FFF2-40B4-BE49-F238E27FC236}">
                <a16:creationId xmlns:a16="http://schemas.microsoft.com/office/drawing/2014/main" id="{D246FEBC-CC76-384F-8010-A18F3E8B2584}"/>
              </a:ext>
            </a:extLst>
          </p:cNvPr>
          <p:cNvSpPr/>
          <p:nvPr/>
        </p:nvSpPr>
        <p:spPr>
          <a:xfrm>
            <a:off x="2937122" y="6511595"/>
            <a:ext cx="3723109"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12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2" name="Image 11">
            <a:extLst>
              <a:ext uri="{FF2B5EF4-FFF2-40B4-BE49-F238E27FC236}">
                <a16:creationId xmlns:a16="http://schemas.microsoft.com/office/drawing/2014/main" id="{56DBB582-AE27-1B47-A6E9-EBFC54DA17EC}"/>
              </a:ext>
            </a:extLst>
          </p:cNvPr>
          <p:cNvPicPr>
            <a:picLocks noChangeAspect="1"/>
          </p:cNvPicPr>
          <p:nvPr/>
        </p:nvPicPr>
        <p:blipFill>
          <a:blip r:embed="rId5"/>
          <a:stretch>
            <a:fillRect/>
          </a:stretch>
        </p:blipFill>
        <p:spPr>
          <a:xfrm>
            <a:off x="7858631" y="44625"/>
            <a:ext cx="1249873" cy="1193962"/>
          </a:xfrm>
          <a:prstGeom prst="rect">
            <a:avLst/>
          </a:prstGeom>
        </p:spPr>
      </p:pic>
    </p:spTree>
    <p:extLst>
      <p:ext uri="{BB962C8B-B14F-4D97-AF65-F5344CB8AC3E}">
        <p14:creationId xmlns:p14="http://schemas.microsoft.com/office/powerpoint/2010/main" val="219522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44624"/>
            <a:ext cx="1193925" cy="108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80918" y="44624"/>
            <a:ext cx="5724528"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Bilan au 10 12 2020</a:t>
            </a:r>
          </a:p>
          <a:p>
            <a:pPr algn="ctr"/>
            <a:r>
              <a:rPr lang="fr-FR" sz="2800" b="1" dirty="0">
                <a:solidFill>
                  <a:srgbClr val="FFFF00"/>
                </a:solidFill>
              </a:rPr>
              <a:t>Pour mémoire </a:t>
            </a:r>
            <a:endParaRPr lang="fr-FR" sz="2800" dirty="0">
              <a:solidFill>
                <a:srgbClr val="FFFF00"/>
              </a:solidFill>
            </a:endParaRPr>
          </a:p>
        </p:txBody>
      </p:sp>
      <p:graphicFrame>
        <p:nvGraphicFramePr>
          <p:cNvPr id="3" name="Tableau 2">
            <a:extLst>
              <a:ext uri="{FF2B5EF4-FFF2-40B4-BE49-F238E27FC236}">
                <a16:creationId xmlns:a16="http://schemas.microsoft.com/office/drawing/2014/main" id="{5C528713-5692-664F-93A7-7EED318DFD00}"/>
              </a:ext>
            </a:extLst>
          </p:cNvPr>
          <p:cNvGraphicFramePr>
            <a:graphicFrameLocks noGrp="1"/>
          </p:cNvGraphicFramePr>
          <p:nvPr>
            <p:extLst>
              <p:ext uri="{D42A27DB-BD31-4B8C-83A1-F6EECF244321}">
                <p14:modId xmlns:p14="http://schemas.microsoft.com/office/powerpoint/2010/main" val="1834145541"/>
              </p:ext>
            </p:extLst>
          </p:nvPr>
        </p:nvGraphicFramePr>
        <p:xfrm>
          <a:off x="-2" y="1126803"/>
          <a:ext cx="9144002" cy="5033314"/>
        </p:xfrm>
        <a:graphic>
          <a:graphicData uri="http://schemas.openxmlformats.org/drawingml/2006/table">
            <a:tbl>
              <a:tblPr/>
              <a:tblGrid>
                <a:gridCol w="4183972">
                  <a:extLst>
                    <a:ext uri="{9D8B030D-6E8A-4147-A177-3AD203B41FA5}">
                      <a16:colId xmlns:a16="http://schemas.microsoft.com/office/drawing/2014/main" val="971320288"/>
                    </a:ext>
                  </a:extLst>
                </a:gridCol>
                <a:gridCol w="4960030">
                  <a:extLst>
                    <a:ext uri="{9D8B030D-6E8A-4147-A177-3AD203B41FA5}">
                      <a16:colId xmlns:a16="http://schemas.microsoft.com/office/drawing/2014/main" val="3851651278"/>
                    </a:ext>
                  </a:extLst>
                </a:gridCol>
              </a:tblGrid>
              <a:tr h="1006053">
                <a:tc>
                  <a:txBody>
                    <a:bodyPr/>
                    <a:lstStyle/>
                    <a:p>
                      <a:pPr algn="l"/>
                      <a:r>
                        <a:rPr lang="fr-FR" sz="2800" b="1" dirty="0">
                          <a:solidFill>
                            <a:srgbClr val="FFFF00"/>
                          </a:solidFill>
                          <a:effectLst/>
                          <a:latin typeface="Arial" panose="020B0604020202020204" pitchFamily="34" charset="0"/>
                          <a:cs typeface="Arial" panose="020B0604020202020204" pitchFamily="34" charset="0"/>
                        </a:rPr>
                        <a:t>Avoir général </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3200" b="1" dirty="0">
                          <a:solidFill>
                            <a:srgbClr val="FFFF00"/>
                          </a:solidFill>
                          <a:effectLst/>
                          <a:latin typeface="Arial" panose="020B0604020202020204" pitchFamily="34" charset="0"/>
                          <a:cs typeface="Arial" panose="020B0604020202020204" pitchFamily="34" charset="0"/>
                        </a:rPr>
                        <a:t>22 909,76 €</a:t>
                      </a:r>
                      <a:endParaRPr lang="fr-FR" sz="32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709814"/>
                  </a:ext>
                </a:extLst>
              </a:tr>
              <a:tr h="1146941">
                <a:tc>
                  <a:txBody>
                    <a:bodyPr/>
                    <a:lstStyle/>
                    <a:p>
                      <a:pPr algn="l"/>
                      <a:endParaRPr lang="fr-FR" sz="2800" b="1" dirty="0">
                        <a:solidFill>
                          <a:srgbClr val="FFFF00"/>
                        </a:solidFill>
                        <a:effectLst/>
                        <a:latin typeface="Arial" panose="020B0604020202020204" pitchFamily="34" charset="0"/>
                        <a:cs typeface="Arial" panose="020B0604020202020204" pitchFamily="34" charset="0"/>
                      </a:endParaRPr>
                    </a:p>
                    <a:p>
                      <a:pPr algn="l"/>
                      <a:r>
                        <a:rPr lang="fr-FR" sz="2800" b="1" dirty="0">
                          <a:solidFill>
                            <a:srgbClr val="FFFF00"/>
                          </a:solidFill>
                          <a:effectLst/>
                          <a:latin typeface="Arial" panose="020B0604020202020204" pitchFamily="34" charset="0"/>
                          <a:cs typeface="Arial" panose="020B0604020202020204" pitchFamily="34" charset="0"/>
                        </a:rPr>
                        <a:t>Compte bancaire</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800" b="1" dirty="0">
                          <a:solidFill>
                            <a:srgbClr val="FFFF00"/>
                          </a:solidFill>
                          <a:effectLst/>
                          <a:latin typeface="Arial" panose="020B0604020202020204" pitchFamily="34" charset="0"/>
                          <a:cs typeface="Arial" panose="020B0604020202020204" pitchFamily="34" charset="0"/>
                        </a:rPr>
                        <a:t>     </a:t>
                      </a:r>
                    </a:p>
                    <a:p>
                      <a:pPr algn="ctr"/>
                      <a:r>
                        <a:rPr lang="fr-FR" sz="2800" b="1" dirty="0">
                          <a:solidFill>
                            <a:srgbClr val="FFFF00"/>
                          </a:solidFill>
                          <a:effectLst/>
                          <a:latin typeface="Arial" panose="020B0604020202020204" pitchFamily="34" charset="0"/>
                          <a:cs typeface="Arial" panose="020B0604020202020204" pitchFamily="34" charset="0"/>
                        </a:rPr>
                        <a:t>5.476,83 €</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148421"/>
                  </a:ext>
                </a:extLst>
              </a:tr>
              <a:tr h="746831">
                <a:tc>
                  <a:txBody>
                    <a:bodyPr/>
                    <a:lstStyle/>
                    <a:p>
                      <a:pPr algn="l"/>
                      <a:r>
                        <a:rPr lang="fr-FR" sz="2800" b="1" dirty="0">
                          <a:solidFill>
                            <a:srgbClr val="FFFF00"/>
                          </a:solidFill>
                          <a:effectLst/>
                          <a:latin typeface="Arial" panose="020B0604020202020204" pitchFamily="34" charset="0"/>
                          <a:cs typeface="Arial" panose="020B0604020202020204" pitchFamily="34" charset="0"/>
                        </a:rPr>
                        <a:t>Livret A</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800" b="1" dirty="0">
                          <a:solidFill>
                            <a:srgbClr val="FFFF00"/>
                          </a:solidFill>
                          <a:effectLst/>
                          <a:latin typeface="Arial" panose="020B0604020202020204" pitchFamily="34" charset="0"/>
                          <a:cs typeface="Arial" panose="020B0604020202020204" pitchFamily="34" charset="0"/>
                        </a:rPr>
                        <a:t>17 255,14 €</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519428"/>
                  </a:ext>
                </a:extLst>
              </a:tr>
              <a:tr h="765337">
                <a:tc>
                  <a:txBody>
                    <a:bodyPr/>
                    <a:lstStyle/>
                    <a:p>
                      <a:pPr algn="l"/>
                      <a:r>
                        <a:rPr lang="fr-FR" sz="2800" b="1" dirty="0">
                          <a:solidFill>
                            <a:srgbClr val="FFFF00"/>
                          </a:solidFill>
                          <a:effectLst/>
                          <a:latin typeface="Arial" panose="020B0604020202020204" pitchFamily="34" charset="0"/>
                          <a:cs typeface="Arial" panose="020B0604020202020204" pitchFamily="34" charset="0"/>
                        </a:rPr>
                        <a:t> Solde numéraire </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800" b="1" dirty="0">
                          <a:solidFill>
                            <a:srgbClr val="FFFF00"/>
                          </a:solidFill>
                          <a:effectLst/>
                          <a:latin typeface="Arial" panose="020B0604020202020204" pitchFamily="34" charset="0"/>
                          <a:cs typeface="Arial" panose="020B0604020202020204" pitchFamily="34" charset="0"/>
                        </a:rPr>
                        <a:t>       177,79 €</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16273"/>
                  </a:ext>
                </a:extLst>
              </a:tr>
              <a:tr h="1368152">
                <a:tc>
                  <a:txBody>
                    <a:bodyPr/>
                    <a:lstStyle/>
                    <a:p>
                      <a:pPr algn="l"/>
                      <a:endParaRPr lang="fr-FR" sz="2800" b="1" dirty="0">
                        <a:solidFill>
                          <a:srgbClr val="FFFF00"/>
                        </a:solidFill>
                        <a:effectLst/>
                        <a:latin typeface="Arial" panose="020B0604020202020204" pitchFamily="34" charset="0"/>
                        <a:cs typeface="Arial" panose="020B0604020202020204" pitchFamily="34" charset="0"/>
                      </a:endParaRPr>
                    </a:p>
                    <a:p>
                      <a:pPr algn="l"/>
                      <a:r>
                        <a:rPr lang="fr-FR" sz="2800" b="1" dirty="0">
                          <a:solidFill>
                            <a:srgbClr val="FFFF00"/>
                          </a:solidFill>
                          <a:effectLst/>
                          <a:latin typeface="Arial" panose="020B0604020202020204" pitchFamily="34" charset="0"/>
                          <a:cs typeface="Arial" panose="020B0604020202020204" pitchFamily="34" charset="0"/>
                        </a:rPr>
                        <a:t>Total général estimé </a:t>
                      </a:r>
                      <a:endParaRPr lang="fr-FR" sz="28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fr-FR" sz="800" b="1" dirty="0">
                        <a:solidFill>
                          <a:srgbClr val="FFFF00"/>
                        </a:solidFill>
                        <a:effectLst/>
                        <a:latin typeface="Arial" panose="020B0604020202020204" pitchFamily="34" charset="0"/>
                        <a:cs typeface="Arial" panose="020B0604020202020204" pitchFamily="34" charset="0"/>
                      </a:endParaRPr>
                    </a:p>
                    <a:p>
                      <a:pPr algn="ctr"/>
                      <a:endParaRPr lang="fr-FR" sz="800" b="1" dirty="0">
                        <a:solidFill>
                          <a:srgbClr val="FFFF00"/>
                        </a:solidFill>
                        <a:effectLst/>
                        <a:latin typeface="Arial" panose="020B0604020202020204" pitchFamily="34" charset="0"/>
                        <a:cs typeface="Arial" panose="020B0604020202020204" pitchFamily="34" charset="0"/>
                      </a:endParaRPr>
                    </a:p>
                    <a:p>
                      <a:pPr algn="ctr"/>
                      <a:r>
                        <a:rPr lang="fr-FR" sz="3200" b="1" dirty="0">
                          <a:solidFill>
                            <a:srgbClr val="FFFF00"/>
                          </a:solidFill>
                          <a:effectLst/>
                          <a:latin typeface="Arial" panose="020B0604020202020204" pitchFamily="34" charset="0"/>
                          <a:cs typeface="Arial" panose="020B0604020202020204" pitchFamily="34" charset="0"/>
                        </a:rPr>
                        <a:t>22 909,76 €</a:t>
                      </a:r>
                      <a:endParaRPr lang="fr-FR" sz="3200" dirty="0">
                        <a:solidFill>
                          <a:srgbClr val="FFFF00"/>
                        </a:solidFill>
                        <a:effectLst/>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046940"/>
                  </a:ext>
                </a:extLst>
              </a:tr>
            </a:tbl>
          </a:graphicData>
        </a:graphic>
      </p:graphicFrame>
      <p:sp>
        <p:nvSpPr>
          <p:cNvPr id="11" name="Rectangle 10">
            <a:extLst>
              <a:ext uri="{FF2B5EF4-FFF2-40B4-BE49-F238E27FC236}">
                <a16:creationId xmlns:a16="http://schemas.microsoft.com/office/drawing/2014/main" id="{49D775B8-D57C-624B-A305-D0C6E2395879}"/>
              </a:ext>
            </a:extLst>
          </p:cNvPr>
          <p:cNvSpPr/>
          <p:nvPr/>
        </p:nvSpPr>
        <p:spPr>
          <a:xfrm>
            <a:off x="2937122" y="6511595"/>
            <a:ext cx="3939134"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13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2" name="Image 11">
            <a:extLst>
              <a:ext uri="{FF2B5EF4-FFF2-40B4-BE49-F238E27FC236}">
                <a16:creationId xmlns:a16="http://schemas.microsoft.com/office/drawing/2014/main" id="{6A85BE88-64CC-4149-A65C-ECF972B53BC1}"/>
              </a:ext>
            </a:extLst>
          </p:cNvPr>
          <p:cNvPicPr>
            <a:picLocks noChangeAspect="1"/>
          </p:cNvPicPr>
          <p:nvPr/>
        </p:nvPicPr>
        <p:blipFill>
          <a:blip r:embed="rId5"/>
          <a:stretch>
            <a:fillRect/>
          </a:stretch>
        </p:blipFill>
        <p:spPr>
          <a:xfrm>
            <a:off x="7812360" y="27376"/>
            <a:ext cx="1224136" cy="1169376"/>
          </a:xfrm>
          <a:prstGeom prst="rect">
            <a:avLst/>
          </a:prstGeom>
        </p:spPr>
      </p:pic>
    </p:spTree>
    <p:extLst>
      <p:ext uri="{BB962C8B-B14F-4D97-AF65-F5344CB8AC3E}">
        <p14:creationId xmlns:p14="http://schemas.microsoft.com/office/powerpoint/2010/main" val="207517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14425"/>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19191" y="-1123033"/>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139425" y="44624"/>
            <a:ext cx="667293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Approbation des comptes quitus </a:t>
            </a:r>
          </a:p>
          <a:p>
            <a:pPr algn="ctr"/>
            <a:r>
              <a:rPr lang="fr-FR" sz="2800" b="1" dirty="0">
                <a:solidFill>
                  <a:srgbClr val="FFFF00"/>
                </a:solidFill>
              </a:rPr>
              <a:t>à la trésorière</a:t>
            </a:r>
            <a:endParaRPr lang="fr-FR" sz="2800" dirty="0">
              <a:solidFill>
                <a:srgbClr val="FFFF00"/>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686355" y="1356222"/>
            <a:ext cx="153371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VOTE</a:t>
            </a:r>
            <a:endParaRPr lang="fr-FR" sz="2800" dirty="0">
              <a:solidFill>
                <a:srgbClr val="FFFF00"/>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549325" y="2389885"/>
            <a:ext cx="1930400" cy="1282700"/>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6804248" y="2356586"/>
            <a:ext cx="1930400" cy="1282700"/>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2459668" y="2389885"/>
            <a:ext cx="4032448" cy="3179065"/>
          </a:xfrm>
          <a:prstGeom prst="rect">
            <a:avLst/>
          </a:prstGeom>
        </p:spPr>
      </p:pic>
      <p:sp>
        <p:nvSpPr>
          <p:cNvPr id="13" name="Rectangle 12">
            <a:extLst>
              <a:ext uri="{FF2B5EF4-FFF2-40B4-BE49-F238E27FC236}">
                <a16:creationId xmlns:a16="http://schemas.microsoft.com/office/drawing/2014/main" id="{6D0972D3-79BB-5F49-AE31-EBBE5EC2BECC}"/>
              </a:ext>
            </a:extLst>
          </p:cNvPr>
          <p:cNvSpPr/>
          <p:nvPr/>
        </p:nvSpPr>
        <p:spPr>
          <a:xfrm>
            <a:off x="2544763" y="6503143"/>
            <a:ext cx="3435077"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14  </a:t>
            </a:r>
            <a:r>
              <a:rPr lang="fr-FR" sz="1200" b="1" dirty="0" err="1">
                <a:solidFill>
                  <a:schemeClr val="bg1"/>
                </a:solidFill>
              </a:rPr>
              <a:t>Lcl</a:t>
            </a:r>
            <a:r>
              <a:rPr lang="fr-FR" sz="1200" b="1" dirty="0">
                <a:solidFill>
                  <a:schemeClr val="bg1"/>
                </a:solidFill>
              </a:rPr>
              <a:t> Constantin LIANOS 17 12 2021</a:t>
            </a:r>
            <a:endParaRPr lang="fr-FR" sz="1200" dirty="0">
              <a:solidFill>
                <a:schemeClr val="bg1"/>
              </a:solidFill>
            </a:endParaRPr>
          </a:p>
        </p:txBody>
      </p:sp>
      <p:pic>
        <p:nvPicPr>
          <p:cNvPr id="14" name="Image 13">
            <a:extLst>
              <a:ext uri="{FF2B5EF4-FFF2-40B4-BE49-F238E27FC236}">
                <a16:creationId xmlns:a16="http://schemas.microsoft.com/office/drawing/2014/main" id="{0BD414A5-C2DB-FF44-8287-071B99F53294}"/>
              </a:ext>
            </a:extLst>
          </p:cNvPr>
          <p:cNvPicPr>
            <a:picLocks noChangeAspect="1"/>
          </p:cNvPicPr>
          <p:nvPr/>
        </p:nvPicPr>
        <p:blipFill>
          <a:blip r:embed="rId7"/>
          <a:stretch>
            <a:fillRect/>
          </a:stretch>
        </p:blipFill>
        <p:spPr>
          <a:xfrm>
            <a:off x="7596336" y="44624"/>
            <a:ext cx="1456165" cy="1391026"/>
          </a:xfrm>
          <a:prstGeom prst="rect">
            <a:avLst/>
          </a:prstGeom>
        </p:spPr>
      </p:pic>
    </p:spTree>
    <p:extLst>
      <p:ext uri="{BB962C8B-B14F-4D97-AF65-F5344CB8AC3E}">
        <p14:creationId xmlns:p14="http://schemas.microsoft.com/office/powerpoint/2010/main" val="325374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44624"/>
            <a:ext cx="928621" cy="84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80918" y="44624"/>
            <a:ext cx="5724528"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Budget prévisionnel   2022 </a:t>
            </a:r>
            <a:endParaRPr lang="fr-FR" sz="2800" dirty="0">
              <a:solidFill>
                <a:srgbClr val="FFFF00"/>
              </a:solidFill>
            </a:endParaRPr>
          </a:p>
        </p:txBody>
      </p:sp>
      <p:graphicFrame>
        <p:nvGraphicFramePr>
          <p:cNvPr id="2" name="Tableau 1">
            <a:extLst>
              <a:ext uri="{FF2B5EF4-FFF2-40B4-BE49-F238E27FC236}">
                <a16:creationId xmlns:a16="http://schemas.microsoft.com/office/drawing/2014/main" id="{D9B7B09E-C8C8-1F4F-B46A-2D0FE8BAB4EF}"/>
              </a:ext>
            </a:extLst>
          </p:cNvPr>
          <p:cNvGraphicFramePr>
            <a:graphicFrameLocks noGrp="1"/>
          </p:cNvGraphicFramePr>
          <p:nvPr>
            <p:extLst>
              <p:ext uri="{D42A27DB-BD31-4B8C-83A1-F6EECF244321}">
                <p14:modId xmlns:p14="http://schemas.microsoft.com/office/powerpoint/2010/main" val="291781278"/>
              </p:ext>
            </p:extLst>
          </p:nvPr>
        </p:nvGraphicFramePr>
        <p:xfrm>
          <a:off x="207963" y="1052736"/>
          <a:ext cx="8540500" cy="5395901"/>
        </p:xfrm>
        <a:graphic>
          <a:graphicData uri="http://schemas.openxmlformats.org/drawingml/2006/table">
            <a:tbl>
              <a:tblPr/>
              <a:tblGrid>
                <a:gridCol w="3218782">
                  <a:extLst>
                    <a:ext uri="{9D8B030D-6E8A-4147-A177-3AD203B41FA5}">
                      <a16:colId xmlns:a16="http://schemas.microsoft.com/office/drawing/2014/main" val="2910838714"/>
                    </a:ext>
                  </a:extLst>
                </a:gridCol>
                <a:gridCol w="2660860">
                  <a:extLst>
                    <a:ext uri="{9D8B030D-6E8A-4147-A177-3AD203B41FA5}">
                      <a16:colId xmlns:a16="http://schemas.microsoft.com/office/drawing/2014/main" val="2785191225"/>
                    </a:ext>
                  </a:extLst>
                </a:gridCol>
                <a:gridCol w="2546413">
                  <a:extLst>
                    <a:ext uri="{9D8B030D-6E8A-4147-A177-3AD203B41FA5}">
                      <a16:colId xmlns:a16="http://schemas.microsoft.com/office/drawing/2014/main" val="982294783"/>
                    </a:ext>
                  </a:extLst>
                </a:gridCol>
                <a:gridCol w="114445">
                  <a:extLst>
                    <a:ext uri="{9D8B030D-6E8A-4147-A177-3AD203B41FA5}">
                      <a16:colId xmlns:a16="http://schemas.microsoft.com/office/drawing/2014/main" val="4022893993"/>
                    </a:ext>
                  </a:extLst>
                </a:gridCol>
              </a:tblGrid>
              <a:tr h="219941">
                <a:tc>
                  <a:txBody>
                    <a:bodyPr/>
                    <a:lstStyle/>
                    <a:p>
                      <a:pPr algn="ctr"/>
                      <a:r>
                        <a:rPr lang="fr-FR" sz="1800" b="1" dirty="0">
                          <a:solidFill>
                            <a:srgbClr val="FFFF00"/>
                          </a:solidFill>
                          <a:effectLst/>
                          <a:latin typeface="Calibri" panose="020F0502020204030204" pitchFamily="34" charset="0"/>
                        </a:rPr>
                        <a:t>Libellé</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a:solidFill>
                            <a:srgbClr val="FFFF00"/>
                          </a:solidFill>
                          <a:effectLst/>
                          <a:latin typeface="Calibri" panose="020F0502020204030204" pitchFamily="34" charset="0"/>
                        </a:rPr>
                        <a:t>Recettes</a:t>
                      </a:r>
                      <a:endParaRPr lang="fr-FR" sz="180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a:solidFill>
                            <a:srgbClr val="FFFF00"/>
                          </a:solidFill>
                          <a:effectLst/>
                          <a:latin typeface="Calibri" panose="020F0502020204030204" pitchFamily="34" charset="0"/>
                        </a:rPr>
                        <a:t>Dépenses</a:t>
                      </a:r>
                      <a:endParaRPr lang="fr-FR" sz="180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dirty="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630774"/>
                  </a:ext>
                </a:extLst>
              </a:tr>
              <a:tr h="439885">
                <a:tc>
                  <a:txBody>
                    <a:bodyPr/>
                    <a:lstStyle/>
                    <a:p>
                      <a:pPr algn="ctr"/>
                      <a:r>
                        <a:rPr lang="fr-FR" sz="1800" b="1" dirty="0">
                          <a:solidFill>
                            <a:srgbClr val="FFFF00"/>
                          </a:solidFill>
                          <a:effectLst/>
                          <a:latin typeface="Calibri" panose="020F0502020204030204" pitchFamily="34" charset="0"/>
                        </a:rPr>
                        <a:t>Salon de thé</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800" b="1" dirty="0">
                          <a:solidFill>
                            <a:srgbClr val="FFFF00"/>
                          </a:solidFill>
                          <a:effectLst/>
                          <a:latin typeface="Calibri" panose="020F0502020204030204" pitchFamily="34" charset="0"/>
                        </a:rPr>
                        <a:t>      300, 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  200,00 €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203477"/>
                  </a:ext>
                </a:extLst>
              </a:tr>
              <a:tr h="439885">
                <a:tc>
                  <a:txBody>
                    <a:bodyPr/>
                    <a:lstStyle/>
                    <a:p>
                      <a:pPr algn="ctr"/>
                      <a:r>
                        <a:rPr lang="fr-FR" sz="1800" b="1" dirty="0">
                          <a:solidFill>
                            <a:srgbClr val="FFFF00"/>
                          </a:solidFill>
                          <a:effectLst/>
                          <a:latin typeface="Calibri" panose="020F0502020204030204" pitchFamily="34" charset="0"/>
                        </a:rPr>
                        <a:t>Boutique</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800" b="1" dirty="0">
                          <a:solidFill>
                            <a:srgbClr val="FFFF00"/>
                          </a:solidFill>
                          <a:effectLst/>
                          <a:latin typeface="Calibri" panose="020F0502020204030204" pitchFamily="34" charset="0"/>
                        </a:rPr>
                        <a:t>1 200,00 €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fr-FR" sz="1800" b="1">
                          <a:solidFill>
                            <a:srgbClr val="FFFF00"/>
                          </a:solidFill>
                          <a:effectLst/>
                          <a:latin typeface="Calibri" panose="020F0502020204030204" pitchFamily="34" charset="0"/>
                        </a:rPr>
                        <a:t>                 1 000,00 €</a:t>
                      </a:r>
                      <a:endParaRPr lang="fr-FR" sz="180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78527"/>
                  </a:ext>
                </a:extLst>
              </a:tr>
              <a:tr h="439885">
                <a:tc>
                  <a:txBody>
                    <a:bodyPr/>
                    <a:lstStyle/>
                    <a:p>
                      <a:pPr algn="ctr"/>
                      <a:r>
                        <a:rPr lang="fr-FR" sz="1800" b="1" dirty="0">
                          <a:solidFill>
                            <a:srgbClr val="FFFF00"/>
                          </a:solidFill>
                          <a:effectLst/>
                          <a:latin typeface="Calibri" panose="020F0502020204030204" pitchFamily="34" charset="0"/>
                        </a:rPr>
                        <a:t>Repas</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800" b="1" dirty="0">
                          <a:solidFill>
                            <a:srgbClr val="FFFF00"/>
                          </a:solidFill>
                          <a:effectLst/>
                          <a:latin typeface="Calibri" panose="020F0502020204030204" pitchFamily="34" charset="0"/>
                        </a:rPr>
                        <a:t>8 000,00 €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fr-FR" sz="1800" b="1" dirty="0">
                          <a:solidFill>
                            <a:srgbClr val="FFFF00"/>
                          </a:solidFill>
                          <a:effectLst/>
                          <a:latin typeface="Calibri" panose="020F0502020204030204" pitchFamily="34" charset="0"/>
                        </a:rPr>
                        <a:t>                 7 800.00 €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887423"/>
                  </a:ext>
                </a:extLst>
              </a:tr>
              <a:tr h="219941">
                <a:tc>
                  <a:txBody>
                    <a:bodyPr/>
                    <a:lstStyle/>
                    <a:p>
                      <a:pPr algn="ctr"/>
                      <a:r>
                        <a:rPr lang="fr-FR" sz="1800" b="1" dirty="0">
                          <a:solidFill>
                            <a:srgbClr val="FFFF00"/>
                          </a:solidFill>
                          <a:effectLst/>
                          <a:latin typeface="Calibri" panose="020F0502020204030204" pitchFamily="34" charset="0"/>
                        </a:rPr>
                        <a:t>Cotisations et divers</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800" b="1">
                          <a:solidFill>
                            <a:srgbClr val="FFFF00"/>
                          </a:solidFill>
                          <a:effectLst/>
                          <a:latin typeface="Calibri" panose="020F0502020204030204" pitchFamily="34" charset="0"/>
                        </a:rPr>
                        <a:t>3 500,00 €</a:t>
                      </a:r>
                      <a:endParaRPr lang="fr-FR" sz="180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1 200,00 €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dirty="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646524"/>
                  </a:ext>
                </a:extLst>
              </a:tr>
              <a:tr h="435961">
                <a:tc>
                  <a:txBody>
                    <a:bodyPr/>
                    <a:lstStyle/>
                    <a:p>
                      <a:pPr algn="ctr"/>
                      <a:r>
                        <a:rPr lang="fr-FR" sz="1800" b="1" dirty="0">
                          <a:solidFill>
                            <a:srgbClr val="FFFF00"/>
                          </a:solidFill>
                          <a:effectLst/>
                          <a:latin typeface="Calibri" panose="020F0502020204030204" pitchFamily="34" charset="0"/>
                        </a:rPr>
                        <a:t>Dons</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800" b="1" dirty="0">
                          <a:solidFill>
                            <a:srgbClr val="FFFF00"/>
                          </a:solidFill>
                          <a:effectLst/>
                          <a:latin typeface="Calibri" panose="020F0502020204030204" pitchFamily="34" charset="0"/>
                        </a:rPr>
                        <a:t>2 150,00 €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 1 500,00 €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632733"/>
                  </a:ext>
                </a:extLst>
              </a:tr>
              <a:tr h="256334">
                <a:tc>
                  <a:txBody>
                    <a:bodyPr/>
                    <a:lstStyle/>
                    <a:p>
                      <a:pPr algn="ctr"/>
                      <a:r>
                        <a:rPr lang="fr-FR" sz="1800" b="1" dirty="0">
                          <a:solidFill>
                            <a:srgbClr val="FFFF00"/>
                          </a:solidFill>
                          <a:effectLst/>
                          <a:latin typeface="Calibri" panose="020F0502020204030204" pitchFamily="34" charset="0"/>
                        </a:rPr>
                        <a:t>Pots  et service d’accueil</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800" dirty="0">
                        <a:solidFill>
                          <a:srgbClr val="FFFF00"/>
                        </a:solidFill>
                        <a:effectLst/>
                        <a:latin typeface="Helvetica" pitchFamily="2"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600,00 €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latin typeface="Helvetica" pitchFamily="2" charset="0"/>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321937"/>
                  </a:ext>
                </a:extLst>
              </a:tr>
              <a:tr h="523070">
                <a:tc>
                  <a:txBody>
                    <a:bodyPr/>
                    <a:lstStyle/>
                    <a:p>
                      <a:pPr algn="ctr"/>
                      <a:r>
                        <a:rPr lang="fr-FR" sz="1800" b="1" dirty="0">
                          <a:solidFill>
                            <a:srgbClr val="FFFF00"/>
                          </a:solidFill>
                          <a:effectLst/>
                          <a:latin typeface="Calibri" panose="020F0502020204030204" pitchFamily="34" charset="0"/>
                        </a:rPr>
                        <a:t>Fourniture Bureau, ordinateur Photocopieur + divers bureautiques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Refonte du site web et MAJ logiciels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fr-FR" sz="1800" b="1" dirty="0">
                        <a:solidFill>
                          <a:srgbClr val="FFFF00"/>
                        </a:solidFill>
                        <a:effectLst/>
                        <a:latin typeface="Calibri" panose="020F0502020204030204" pitchFamily="34" charset="0"/>
                      </a:endParaRPr>
                    </a:p>
                    <a:p>
                      <a:pPr algn="ctr"/>
                      <a:r>
                        <a:rPr lang="fr-FR" sz="1800" b="1" dirty="0">
                          <a:solidFill>
                            <a:srgbClr val="FFFF00"/>
                          </a:solidFill>
                          <a:effectLst/>
                          <a:latin typeface="Calibri" panose="020F0502020204030204" pitchFamily="34" charset="0"/>
                        </a:rPr>
                        <a:t>2 300,00 €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554863"/>
                  </a:ext>
                </a:extLst>
              </a:tr>
              <a:tr h="439885">
                <a:tc>
                  <a:txBody>
                    <a:bodyPr/>
                    <a:lstStyle/>
                    <a:p>
                      <a:pPr algn="ctr"/>
                      <a:r>
                        <a:rPr lang="fr-FR" sz="1800" b="1" dirty="0">
                          <a:solidFill>
                            <a:srgbClr val="FFFF00"/>
                          </a:solidFill>
                          <a:effectLst/>
                          <a:latin typeface="Calibri" panose="020F0502020204030204" pitchFamily="34" charset="0"/>
                        </a:rPr>
                        <a:t>Frais bancaires</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fr-FR" sz="1800" b="1" dirty="0">
                          <a:solidFill>
                            <a:srgbClr val="FFFF00"/>
                          </a:solidFill>
                          <a:effectLst/>
                          <a:latin typeface="Calibri" panose="020F0502020204030204" pitchFamily="34" charset="0"/>
                        </a:rPr>
                        <a:t>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fr-FR" sz="1800" b="1" dirty="0">
                          <a:solidFill>
                            <a:srgbClr val="FFFF00"/>
                          </a:solidFill>
                          <a:effectLst/>
                          <a:latin typeface="Calibri" panose="020F0502020204030204" pitchFamily="34" charset="0"/>
                        </a:rPr>
                        <a:t>                    50,00.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88764"/>
                  </a:ext>
                </a:extLst>
              </a:tr>
              <a:tr h="245049">
                <a:tc>
                  <a:txBody>
                    <a:bodyPr/>
                    <a:lstStyle/>
                    <a:p>
                      <a:pPr algn="ctr"/>
                      <a:r>
                        <a:rPr lang="fr-FR" sz="1800" b="1" dirty="0">
                          <a:solidFill>
                            <a:srgbClr val="FFFF00"/>
                          </a:solidFill>
                          <a:effectLst/>
                          <a:latin typeface="Calibri" panose="020F0502020204030204" pitchFamily="34" charset="0"/>
                        </a:rPr>
                        <a:t>Internet et droit d’auteur</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br>
                        <a:rPr lang="fr-FR" sz="1800" dirty="0">
                          <a:solidFill>
                            <a:srgbClr val="FFFF00"/>
                          </a:solidFill>
                          <a:effectLst/>
                          <a:latin typeface="Helvetica" pitchFamily="2" charset="0"/>
                        </a:rPr>
                      </a:br>
                      <a:endParaRPr lang="fr-FR" sz="1800" dirty="0">
                        <a:solidFill>
                          <a:srgbClr val="FFFF00"/>
                        </a:solidFill>
                        <a:effectLst/>
                        <a:latin typeface="Helvetica" pitchFamily="2"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300 €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87632"/>
                  </a:ext>
                </a:extLst>
              </a:tr>
              <a:tr h="0">
                <a:tc>
                  <a:txBody>
                    <a:bodyPr/>
                    <a:lstStyle/>
                    <a:p>
                      <a:pPr algn="ctr"/>
                      <a:r>
                        <a:rPr lang="fr-FR" sz="1800" b="1" dirty="0">
                          <a:solidFill>
                            <a:srgbClr val="FFFF00"/>
                          </a:solidFill>
                          <a:effectLst/>
                          <a:latin typeface="Calibri" panose="020F0502020204030204" pitchFamily="34" charset="0"/>
                        </a:rPr>
                        <a:t>Timbres et frais bancaires</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800" dirty="0">
                        <a:solidFill>
                          <a:srgbClr val="FFFF00"/>
                        </a:solidFill>
                        <a:effectLst/>
                        <a:latin typeface="Helvetica" pitchFamily="2" charset="0"/>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800" b="1" dirty="0">
                          <a:solidFill>
                            <a:srgbClr val="FFFF00"/>
                          </a:solidFill>
                          <a:effectLst/>
                          <a:latin typeface="Calibri" panose="020F0502020204030204" pitchFamily="34" charset="0"/>
                        </a:rPr>
                        <a:t>   200 €</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708452"/>
                  </a:ext>
                </a:extLst>
              </a:tr>
              <a:tr h="336644">
                <a:tc>
                  <a:txBody>
                    <a:bodyPr/>
                    <a:lstStyle/>
                    <a:p>
                      <a:pPr algn="ctr"/>
                      <a:r>
                        <a:rPr lang="fr-FR" sz="1800" b="1" dirty="0">
                          <a:solidFill>
                            <a:srgbClr val="FFFF00"/>
                          </a:solidFill>
                          <a:effectLst/>
                          <a:latin typeface="Calibri" panose="020F0502020204030204" pitchFamily="34" charset="0"/>
                        </a:rPr>
                        <a:t>Total</a:t>
                      </a:r>
                      <a:endParaRPr lang="fr-FR" sz="18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2400" b="1" dirty="0">
                          <a:solidFill>
                            <a:srgbClr val="FFFF00"/>
                          </a:solidFill>
                          <a:effectLst/>
                          <a:latin typeface="Calibri" panose="020F0502020204030204" pitchFamily="34" charset="0"/>
                        </a:rPr>
                        <a:t>15 150,00 €</a:t>
                      </a:r>
                      <a:endParaRPr lang="fr-FR" sz="24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fr-FR" sz="1800" b="1" dirty="0">
                          <a:solidFill>
                            <a:srgbClr val="FFFF00"/>
                          </a:solidFill>
                          <a:effectLst/>
                          <a:latin typeface="Calibri" panose="020F0502020204030204" pitchFamily="34" charset="0"/>
                        </a:rPr>
                        <a:t>          </a:t>
                      </a:r>
                      <a:r>
                        <a:rPr lang="fr-FR" sz="2400" b="1" dirty="0">
                          <a:solidFill>
                            <a:srgbClr val="FFFF00"/>
                          </a:solidFill>
                          <a:effectLst/>
                          <a:latin typeface="Calibri" panose="020F0502020204030204" pitchFamily="34" charset="0"/>
                        </a:rPr>
                        <a:t>15 150,00 €</a:t>
                      </a:r>
                      <a:endParaRPr lang="fr-FR" sz="24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fr-FR" sz="1100" dirty="0">
                        <a:effectLst/>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511598"/>
                  </a:ext>
                </a:extLst>
              </a:tr>
              <a:tr h="219941">
                <a:tc gridSpan="4">
                  <a:txBody>
                    <a:bodyPr/>
                    <a:lstStyle/>
                    <a:p>
                      <a:pPr algn="ctr"/>
                      <a:r>
                        <a:rPr lang="fr-FR" sz="2400" b="1" dirty="0">
                          <a:solidFill>
                            <a:srgbClr val="FFFF00"/>
                          </a:solidFill>
                          <a:effectLst/>
                          <a:latin typeface="Calibri" panose="020F0502020204030204" pitchFamily="34" charset="0"/>
                        </a:rPr>
                        <a:t>La balance de  00,00 € </a:t>
                      </a:r>
                      <a:endParaRPr lang="fr-FR" sz="2400" dirty="0">
                        <a:solidFill>
                          <a:srgbClr val="FFFF00"/>
                        </a:solidFill>
                        <a:effectLst/>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67228508"/>
                  </a:ext>
                </a:extLst>
              </a:tr>
            </a:tbl>
          </a:graphicData>
        </a:graphic>
      </p:graphicFrame>
      <p:sp>
        <p:nvSpPr>
          <p:cNvPr id="11" name="Rectangle 10">
            <a:extLst>
              <a:ext uri="{FF2B5EF4-FFF2-40B4-BE49-F238E27FC236}">
                <a16:creationId xmlns:a16="http://schemas.microsoft.com/office/drawing/2014/main" id="{D0821866-9C87-4643-9123-58BBDE2778C3}"/>
              </a:ext>
            </a:extLst>
          </p:cNvPr>
          <p:cNvSpPr/>
          <p:nvPr/>
        </p:nvSpPr>
        <p:spPr>
          <a:xfrm>
            <a:off x="2937122" y="6511595"/>
            <a:ext cx="3651101"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15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2" name="Image 11">
            <a:extLst>
              <a:ext uri="{FF2B5EF4-FFF2-40B4-BE49-F238E27FC236}">
                <a16:creationId xmlns:a16="http://schemas.microsoft.com/office/drawing/2014/main" id="{F41510B4-D3C8-4642-BC62-1E82F5D1E922}"/>
              </a:ext>
            </a:extLst>
          </p:cNvPr>
          <p:cNvPicPr>
            <a:picLocks noChangeAspect="1"/>
          </p:cNvPicPr>
          <p:nvPr/>
        </p:nvPicPr>
        <p:blipFill>
          <a:blip r:embed="rId5"/>
          <a:stretch>
            <a:fillRect/>
          </a:stretch>
        </p:blipFill>
        <p:spPr>
          <a:xfrm>
            <a:off x="8041971" y="44624"/>
            <a:ext cx="1066533" cy="1018824"/>
          </a:xfrm>
          <a:prstGeom prst="rect">
            <a:avLst/>
          </a:prstGeom>
        </p:spPr>
      </p:pic>
    </p:spTree>
    <p:extLst>
      <p:ext uri="{BB962C8B-B14F-4D97-AF65-F5344CB8AC3E}">
        <p14:creationId xmlns:p14="http://schemas.microsoft.com/office/powerpoint/2010/main" val="99291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14425"/>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187623" y="44624"/>
            <a:ext cx="6552729"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rgbClr val="FFFF00"/>
                </a:solidFill>
              </a:rPr>
              <a:t>Approbation du budget prévisionnel 2022</a:t>
            </a:r>
          </a:p>
        </p:txBody>
      </p:sp>
      <p:sp>
        <p:nvSpPr>
          <p:cNvPr id="11" name="Rectangle 10">
            <a:extLst>
              <a:ext uri="{FF2B5EF4-FFF2-40B4-BE49-F238E27FC236}">
                <a16:creationId xmlns:a16="http://schemas.microsoft.com/office/drawing/2014/main" id="{546A1DD5-21D8-844B-A69A-4F920D4C7E1D}"/>
              </a:ext>
            </a:extLst>
          </p:cNvPr>
          <p:cNvSpPr/>
          <p:nvPr/>
        </p:nvSpPr>
        <p:spPr>
          <a:xfrm>
            <a:off x="3686355" y="1356222"/>
            <a:ext cx="153371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VOTE</a:t>
            </a:r>
            <a:endParaRPr lang="fr-FR" sz="2800" dirty="0">
              <a:solidFill>
                <a:srgbClr val="FFFF00"/>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549325" y="2389885"/>
            <a:ext cx="1930400" cy="1282700"/>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6804248" y="2356586"/>
            <a:ext cx="1930400" cy="1282700"/>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2459668" y="2389885"/>
            <a:ext cx="4032448" cy="3179065"/>
          </a:xfrm>
          <a:prstGeom prst="rect">
            <a:avLst/>
          </a:prstGeom>
        </p:spPr>
      </p:pic>
      <p:sp>
        <p:nvSpPr>
          <p:cNvPr id="13" name="Rectangle 12">
            <a:extLst>
              <a:ext uri="{FF2B5EF4-FFF2-40B4-BE49-F238E27FC236}">
                <a16:creationId xmlns:a16="http://schemas.microsoft.com/office/drawing/2014/main" id="{B4D927AB-C24D-4644-9C18-A7C1E21338CC}"/>
              </a:ext>
            </a:extLst>
          </p:cNvPr>
          <p:cNvSpPr/>
          <p:nvPr/>
        </p:nvSpPr>
        <p:spPr>
          <a:xfrm>
            <a:off x="2937122" y="6511595"/>
            <a:ext cx="3554993"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16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4" name="Image 13">
            <a:extLst>
              <a:ext uri="{FF2B5EF4-FFF2-40B4-BE49-F238E27FC236}">
                <a16:creationId xmlns:a16="http://schemas.microsoft.com/office/drawing/2014/main" id="{DFA5C772-2412-724C-B002-9A38E709C3B9}"/>
              </a:ext>
            </a:extLst>
          </p:cNvPr>
          <p:cNvPicPr>
            <a:picLocks noChangeAspect="1"/>
          </p:cNvPicPr>
          <p:nvPr/>
        </p:nvPicPr>
        <p:blipFill>
          <a:blip r:embed="rId7"/>
          <a:stretch>
            <a:fillRect/>
          </a:stretch>
        </p:blipFill>
        <p:spPr>
          <a:xfrm>
            <a:off x="7884368" y="116632"/>
            <a:ext cx="1138541" cy="1087611"/>
          </a:xfrm>
          <a:prstGeom prst="rect">
            <a:avLst/>
          </a:prstGeom>
        </p:spPr>
      </p:pic>
    </p:spTree>
    <p:extLst>
      <p:ext uri="{BB962C8B-B14F-4D97-AF65-F5344CB8AC3E}">
        <p14:creationId xmlns:p14="http://schemas.microsoft.com/office/powerpoint/2010/main" val="2453278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14425"/>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D’ACTIVITE </a:t>
            </a:r>
            <a:endParaRPr lang="fr-FR" sz="28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686355" y="4201924"/>
            <a:ext cx="153371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VOTE</a:t>
            </a:r>
            <a:endParaRPr lang="fr-FR" sz="2800" dirty="0">
              <a:solidFill>
                <a:srgbClr val="FFFF00"/>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549325" y="4450556"/>
            <a:ext cx="1930400" cy="1282700"/>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6804248" y="4522564"/>
            <a:ext cx="1930400" cy="1282700"/>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3591108" y="5085184"/>
            <a:ext cx="1628964" cy="1284228"/>
          </a:xfrm>
          <a:prstGeom prst="rect">
            <a:avLst/>
          </a:prstGeom>
        </p:spPr>
      </p:pic>
      <p:sp>
        <p:nvSpPr>
          <p:cNvPr id="13" name="Rectangle 12">
            <a:extLst>
              <a:ext uri="{FF2B5EF4-FFF2-40B4-BE49-F238E27FC236}">
                <a16:creationId xmlns:a16="http://schemas.microsoft.com/office/drawing/2014/main" id="{24B4E075-B025-2240-84F0-D04E22E4274B}"/>
              </a:ext>
            </a:extLst>
          </p:cNvPr>
          <p:cNvSpPr/>
          <p:nvPr/>
        </p:nvSpPr>
        <p:spPr>
          <a:xfrm>
            <a:off x="323528" y="1326247"/>
            <a:ext cx="8640960" cy="267765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Ce rapport permet de faire le point sur les activités de l’AACLE et ANACLE sur les 12 derniers mois.</a:t>
            </a:r>
            <a:endParaRPr lang="fr-FR" sz="2400" dirty="0">
              <a:solidFill>
                <a:schemeClr val="bg1"/>
              </a:solidFill>
            </a:endParaRPr>
          </a:p>
          <a:p>
            <a:pPr algn="ctr"/>
            <a:r>
              <a:rPr lang="fr-FR" sz="2400" b="1" dirty="0">
                <a:solidFill>
                  <a:schemeClr val="bg1"/>
                </a:solidFill>
              </a:rPr>
              <a:t>TOUT EST NOTE EN TEMPS REEL SUR LE SITE DE MONSIEUR LEGIONNAIRE</a:t>
            </a:r>
            <a:endParaRPr lang="fr-FR" sz="2400" dirty="0">
              <a:solidFill>
                <a:schemeClr val="bg1"/>
              </a:solidFill>
            </a:endParaRPr>
          </a:p>
          <a:p>
            <a:pPr algn="ctr"/>
            <a:r>
              <a:rPr lang="fr-FR" sz="2400" b="1" u="sng" dirty="0">
                <a:solidFill>
                  <a:schemeClr val="bg1"/>
                </a:solidFill>
                <a:hlinkClick r:id="rId7">
                  <a:extLst>
                    <a:ext uri="{A12FA001-AC4F-418D-AE19-62706E023703}">
                      <ahyp:hlinkClr xmlns:ahyp="http://schemas.microsoft.com/office/drawing/2018/hyperlinkcolor" val="tx"/>
                    </a:ext>
                  </a:extLst>
                </a:hlinkClick>
              </a:rPr>
              <a:t>ACTIVITES AACLE ANACLE ET ML</a:t>
            </a:r>
            <a:r>
              <a:rPr lang="fr-FR" sz="2400" b="1" dirty="0">
                <a:solidFill>
                  <a:schemeClr val="bg1"/>
                </a:solidFill>
              </a:rPr>
              <a:t> </a:t>
            </a:r>
          </a:p>
          <a:p>
            <a:pPr algn="ctr"/>
            <a:endParaRPr lang="fr-FR" sz="2400" b="1" dirty="0">
              <a:solidFill>
                <a:schemeClr val="bg1"/>
              </a:solidFill>
            </a:endParaRPr>
          </a:p>
          <a:p>
            <a:pPr algn="ctr"/>
            <a:r>
              <a:rPr lang="fr-FR" sz="2400" b="1" dirty="0">
                <a:solidFill>
                  <a:schemeClr val="bg1"/>
                </a:solidFill>
              </a:rPr>
              <a:t>Prochaine activité le </a:t>
            </a:r>
            <a:r>
              <a:rPr lang="fr-FR" sz="2400" b="1" dirty="0">
                <a:solidFill>
                  <a:schemeClr val="bg1"/>
                </a:solidFill>
                <a:hlinkClick r:id="rId8"/>
              </a:rPr>
              <a:t>25 12 2021</a:t>
            </a:r>
            <a:endParaRPr lang="fr-FR" sz="24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dirty="0">
                <a:solidFill>
                  <a:schemeClr val="bg1"/>
                </a:solidFill>
              </a:rPr>
              <a:t>17  </a:t>
            </a:r>
            <a:r>
              <a:rPr lang="fr-FR" sz="1000" dirty="0" err="1">
                <a:solidFill>
                  <a:schemeClr val="bg1"/>
                </a:solidFill>
              </a:rPr>
              <a:t>Lcl</a:t>
            </a:r>
            <a:r>
              <a:rPr lang="fr-FR" sz="1000" dirty="0">
                <a:solidFill>
                  <a:schemeClr val="bg1"/>
                </a:solidFill>
              </a:rPr>
              <a:t> Constantin LIANOS 17 12 2021</a:t>
            </a:r>
          </a:p>
        </p:txBody>
      </p:sp>
      <p:pic>
        <p:nvPicPr>
          <p:cNvPr id="15" name="Image 14">
            <a:extLst>
              <a:ext uri="{FF2B5EF4-FFF2-40B4-BE49-F238E27FC236}">
                <a16:creationId xmlns:a16="http://schemas.microsoft.com/office/drawing/2014/main" id="{113801E1-001A-8842-BE32-0982DBC23EC5}"/>
              </a:ext>
            </a:extLst>
          </p:cNvPr>
          <p:cNvPicPr>
            <a:picLocks noChangeAspect="1"/>
          </p:cNvPicPr>
          <p:nvPr/>
        </p:nvPicPr>
        <p:blipFill>
          <a:blip r:embed="rId9"/>
          <a:stretch>
            <a:fillRect/>
          </a:stretch>
        </p:blipFill>
        <p:spPr>
          <a:xfrm>
            <a:off x="7927771" y="44624"/>
            <a:ext cx="1180733" cy="1127916"/>
          </a:xfrm>
          <a:prstGeom prst="rect">
            <a:avLst/>
          </a:prstGeom>
        </p:spPr>
      </p:pic>
    </p:spTree>
    <p:extLst>
      <p:ext uri="{BB962C8B-B14F-4D97-AF65-F5344CB8AC3E}">
        <p14:creationId xmlns:p14="http://schemas.microsoft.com/office/powerpoint/2010/main" val="86153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14425"/>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a:t>
            </a:r>
            <a:endParaRPr lang="fr-FR" sz="2800" dirty="0">
              <a:solidFill>
                <a:schemeClr val="bg1"/>
              </a:solidFill>
            </a:endParaRPr>
          </a:p>
        </p:txBody>
      </p:sp>
      <p:sp>
        <p:nvSpPr>
          <p:cNvPr id="13" name="Rectangle 12">
            <a:extLst>
              <a:ext uri="{FF2B5EF4-FFF2-40B4-BE49-F238E27FC236}">
                <a16:creationId xmlns:a16="http://schemas.microsoft.com/office/drawing/2014/main" id="{24B4E075-B025-2240-84F0-D04E22E4274B}"/>
              </a:ext>
            </a:extLst>
          </p:cNvPr>
          <p:cNvSpPr/>
          <p:nvPr/>
        </p:nvSpPr>
        <p:spPr>
          <a:xfrm>
            <a:off x="201742" y="1024236"/>
            <a:ext cx="8640960" cy="517064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3000" b="1" dirty="0">
                <a:solidFill>
                  <a:schemeClr val="bg1"/>
                </a:solidFill>
              </a:rPr>
              <a:t>Ce rapport moral permet  de faire le point sur les 12 derniers mois avec un regard sur le plan international, national, local, sur le rayonnement, le recrutement et la projection dans l’avenir de notre association.</a:t>
            </a:r>
          </a:p>
          <a:p>
            <a:pPr algn="just"/>
            <a:endParaRPr lang="fr-FR" sz="3000" b="1" dirty="0">
              <a:solidFill>
                <a:schemeClr val="bg1"/>
              </a:solidFill>
            </a:endParaRPr>
          </a:p>
          <a:p>
            <a:pPr algn="just"/>
            <a:r>
              <a:rPr lang="fr-FR" sz="3000" b="1" dirty="0">
                <a:solidFill>
                  <a:schemeClr val="bg1"/>
                </a:solidFill>
              </a:rPr>
              <a:t>Chaque pays ses khmers ! </a:t>
            </a:r>
          </a:p>
          <a:p>
            <a:pPr algn="just"/>
            <a:endParaRPr lang="fr-FR" sz="3000" b="1" dirty="0">
              <a:solidFill>
                <a:schemeClr val="bg1"/>
              </a:solidFill>
            </a:endParaRPr>
          </a:p>
          <a:p>
            <a:pPr algn="just"/>
            <a:r>
              <a:rPr lang="fr-FR" sz="3000" b="1" dirty="0">
                <a:solidFill>
                  <a:schemeClr val="bg1"/>
                </a:solidFill>
              </a:rPr>
              <a:t>En France nous avons nos verts !</a:t>
            </a:r>
          </a:p>
          <a:p>
            <a:pPr algn="just"/>
            <a:endParaRPr lang="fr-FR" sz="3000" b="1" dirty="0">
              <a:solidFill>
                <a:schemeClr val="bg1"/>
              </a:solidFill>
            </a:endParaRPr>
          </a:p>
          <a:p>
            <a:pPr algn="just"/>
            <a:endParaRPr lang="fr-FR" sz="30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18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AEB61341-2D9F-014E-AB9A-A1BCCB010A7D}"/>
              </a:ext>
            </a:extLst>
          </p:cNvPr>
          <p:cNvPicPr>
            <a:picLocks noChangeAspect="1"/>
          </p:cNvPicPr>
          <p:nvPr/>
        </p:nvPicPr>
        <p:blipFill>
          <a:blip r:embed="rId5"/>
          <a:stretch>
            <a:fillRect/>
          </a:stretch>
        </p:blipFill>
        <p:spPr>
          <a:xfrm>
            <a:off x="7969963" y="44624"/>
            <a:ext cx="1138541" cy="1087610"/>
          </a:xfrm>
          <a:prstGeom prst="rect">
            <a:avLst/>
          </a:prstGeom>
        </p:spPr>
      </p:pic>
    </p:spTree>
    <p:extLst>
      <p:ext uri="{BB962C8B-B14F-4D97-AF65-F5344CB8AC3E}">
        <p14:creationId xmlns:p14="http://schemas.microsoft.com/office/powerpoint/2010/main" val="82534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70384"/>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79512" y="-1170383"/>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273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suite </a:t>
            </a:r>
            <a:endParaRPr lang="fr-FR" sz="2800" dirty="0">
              <a:solidFill>
                <a:schemeClr val="bg1"/>
              </a:solidFill>
            </a:endParaRPr>
          </a:p>
        </p:txBody>
      </p:sp>
      <p:sp>
        <p:nvSpPr>
          <p:cNvPr id="13" name="Rectangle 12">
            <a:extLst>
              <a:ext uri="{FF2B5EF4-FFF2-40B4-BE49-F238E27FC236}">
                <a16:creationId xmlns:a16="http://schemas.microsoft.com/office/drawing/2014/main" id="{24B4E075-B025-2240-84F0-D04E22E4274B}"/>
              </a:ext>
            </a:extLst>
          </p:cNvPr>
          <p:cNvSpPr/>
          <p:nvPr/>
        </p:nvSpPr>
        <p:spPr>
          <a:xfrm>
            <a:off x="107504" y="692696"/>
            <a:ext cx="9071990" cy="584775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200" b="1" dirty="0">
                <a:solidFill>
                  <a:schemeClr val="bg1"/>
                </a:solidFill>
              </a:rPr>
              <a:t>Sur le plan international, nous constatons</a:t>
            </a:r>
          </a:p>
          <a:p>
            <a:r>
              <a:rPr lang="fr-FR" sz="2200" b="1" dirty="0">
                <a:solidFill>
                  <a:schemeClr val="bg1"/>
                </a:solidFill>
              </a:rPr>
              <a:t>- Crise sanitaire, immigration incontrôlable ! Corruption !</a:t>
            </a:r>
            <a:endParaRPr lang="fr-FR" sz="2200" dirty="0">
              <a:solidFill>
                <a:schemeClr val="bg1"/>
              </a:solidFill>
            </a:endParaRPr>
          </a:p>
          <a:p>
            <a:r>
              <a:rPr lang="fr-FR" sz="2200" b="1" dirty="0">
                <a:solidFill>
                  <a:schemeClr val="bg1"/>
                </a:solidFill>
              </a:rPr>
              <a:t>- ONU islamisé - voilé et géré par le tiers/monde</a:t>
            </a:r>
            <a:endParaRPr lang="fr-FR" sz="2200" dirty="0">
              <a:solidFill>
                <a:schemeClr val="bg1"/>
              </a:solidFill>
            </a:endParaRPr>
          </a:p>
          <a:p>
            <a:r>
              <a:rPr lang="fr-FR" sz="2200" b="1" dirty="0">
                <a:solidFill>
                  <a:schemeClr val="bg1"/>
                </a:solidFill>
              </a:rPr>
              <a:t>- OTAN infiltré et discrédité à cause des lobbying anglo-saxons. Le fiasco des sous-marins!! Encore un peu les frégates grecques idem !</a:t>
            </a:r>
          </a:p>
          <a:p>
            <a:r>
              <a:rPr lang="fr-FR" sz="2200" b="1" dirty="0">
                <a:solidFill>
                  <a:schemeClr val="bg1"/>
                </a:solidFill>
              </a:rPr>
              <a:t>« Black friday », « happy hour »… Ces anglicismes qui envahissent le commerce. À suivre…”</a:t>
            </a:r>
            <a:r>
              <a:rPr lang="fr-FR" sz="2200" dirty="0"/>
              <a:t> </a:t>
            </a:r>
            <a:r>
              <a:rPr lang="fr-FR" sz="2200" b="1" dirty="0">
                <a:solidFill>
                  <a:schemeClr val="bg1"/>
                </a:solidFill>
              </a:rPr>
              <a:t>Y en a marre !!! </a:t>
            </a:r>
          </a:p>
          <a:p>
            <a:r>
              <a:rPr lang="fr-FR" sz="2200" b="1" dirty="0">
                <a:solidFill>
                  <a:schemeClr val="bg1"/>
                </a:solidFill>
              </a:rPr>
              <a:t>- Une Europe sans politique étrangère ! Et qui personne n’écoute !</a:t>
            </a:r>
          </a:p>
          <a:p>
            <a:r>
              <a:rPr lang="fr-FR" sz="2200" b="1" dirty="0">
                <a:solidFill>
                  <a:schemeClr val="bg1"/>
                </a:solidFill>
              </a:rPr>
              <a:t>- Les loges gèrent secrètement la planète et ne pensent qu’à la mondialisation et au grand remplacement au détriment de notre civilisation judéo-chrétienne! Ils se sont promis depuis 1905 !</a:t>
            </a:r>
            <a:endParaRPr lang="fr-FR" sz="2200" dirty="0">
              <a:solidFill>
                <a:schemeClr val="bg1"/>
              </a:solidFill>
            </a:endParaRPr>
          </a:p>
          <a:p>
            <a:r>
              <a:rPr lang="fr-FR" sz="2200" b="1" dirty="0">
                <a:solidFill>
                  <a:schemeClr val="bg1"/>
                </a:solidFill>
              </a:rPr>
              <a:t>- La France perd sa crédibilité internationale !</a:t>
            </a:r>
            <a:endParaRPr lang="fr-FR" sz="2200" dirty="0">
              <a:solidFill>
                <a:schemeClr val="bg1"/>
              </a:solidFill>
            </a:endParaRPr>
          </a:p>
          <a:p>
            <a:r>
              <a:rPr lang="fr-FR" sz="2200" b="1" dirty="0">
                <a:solidFill>
                  <a:schemeClr val="bg1"/>
                </a:solidFill>
              </a:rPr>
              <a:t>- La langue française subit des revers face l’anglais et +</a:t>
            </a:r>
            <a:endParaRPr lang="fr-FR" sz="2200" dirty="0">
              <a:solidFill>
                <a:schemeClr val="bg1"/>
              </a:solidFill>
            </a:endParaRPr>
          </a:p>
          <a:p>
            <a:r>
              <a:rPr lang="fr-FR" sz="2200" b="1" dirty="0">
                <a:solidFill>
                  <a:schemeClr val="bg1"/>
                </a:solidFill>
              </a:rPr>
              <a:t>- </a:t>
            </a:r>
            <a:r>
              <a:rPr lang="fr-FR" sz="2200" b="1" dirty="0" err="1">
                <a:solidFill>
                  <a:schemeClr val="bg1"/>
                </a:solidFill>
              </a:rPr>
              <a:t>Brexit</a:t>
            </a:r>
            <a:r>
              <a:rPr lang="fr-FR" sz="2200" b="1" dirty="0">
                <a:solidFill>
                  <a:schemeClr val="bg1"/>
                </a:solidFill>
              </a:rPr>
              <a:t> : début de l’effondrement de l’Europe !</a:t>
            </a:r>
            <a:endParaRPr lang="fr-FR" sz="2200" dirty="0">
              <a:solidFill>
                <a:schemeClr val="bg1"/>
              </a:solidFill>
            </a:endParaRPr>
          </a:p>
          <a:p>
            <a:r>
              <a:rPr lang="fr-FR" sz="2200" b="1" dirty="0">
                <a:solidFill>
                  <a:schemeClr val="bg1"/>
                </a:solidFill>
              </a:rPr>
              <a:t>Nos politiques n’ont aucune marge de manœuvre ! ils sont sous la tutelle cynique de Bruxelles  </a:t>
            </a:r>
            <a:endParaRPr lang="fr-FR" sz="22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5385395"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19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9A6F1F2D-F09A-4C46-A839-1D48A11F0526}"/>
              </a:ext>
            </a:extLst>
          </p:cNvPr>
          <p:cNvPicPr>
            <a:picLocks noChangeAspect="1"/>
          </p:cNvPicPr>
          <p:nvPr/>
        </p:nvPicPr>
        <p:blipFill>
          <a:blip r:embed="rId5"/>
          <a:stretch>
            <a:fillRect/>
          </a:stretch>
        </p:blipFill>
        <p:spPr>
          <a:xfrm>
            <a:off x="8388424" y="44624"/>
            <a:ext cx="720080" cy="687869"/>
          </a:xfrm>
          <a:prstGeom prst="rect">
            <a:avLst/>
          </a:prstGeom>
        </p:spPr>
      </p:pic>
    </p:spTree>
    <p:extLst>
      <p:ext uri="{BB962C8B-B14F-4D97-AF65-F5344CB8AC3E}">
        <p14:creationId xmlns:p14="http://schemas.microsoft.com/office/powerpoint/2010/main" val="166593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9" y="44624"/>
            <a:ext cx="1783308" cy="161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AEF09D78-1E6F-4924-B59D-F7B241B943A1}"/>
              </a:ext>
            </a:extLst>
          </p:cNvPr>
          <p:cNvSpPr/>
          <p:nvPr/>
        </p:nvSpPr>
        <p:spPr>
          <a:xfrm>
            <a:off x="1680918" y="44624"/>
            <a:ext cx="5724528" cy="135421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a:solidFill>
                  <a:schemeClr val="bg1"/>
                </a:solidFill>
              </a:rPr>
              <a:t>Assemblée Générale</a:t>
            </a:r>
            <a:endParaRPr lang="fr-FR" sz="4000" dirty="0">
              <a:solidFill>
                <a:schemeClr val="bg1"/>
              </a:solidFill>
            </a:endParaRPr>
          </a:p>
          <a:p>
            <a:pPr algn="ctr"/>
            <a:r>
              <a:rPr lang="fr-FR" b="1" dirty="0">
                <a:solidFill>
                  <a:schemeClr val="bg1"/>
                </a:solidFill>
              </a:rPr>
              <a:t>du vendredi 17 décembre 2021</a:t>
            </a:r>
            <a:endParaRPr lang="fr-FR" dirty="0">
              <a:solidFill>
                <a:schemeClr val="bg1"/>
              </a:solidFill>
            </a:endParaRPr>
          </a:p>
          <a:p>
            <a:pPr algn="ctr" eaLnBrk="1" hangingPunct="1">
              <a:defRPr/>
            </a:pPr>
            <a:endParaRPr lang="fr-FR" sz="24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p:txBody>
      </p:sp>
      <p:sp>
        <p:nvSpPr>
          <p:cNvPr id="15" name="Rectangle 14">
            <a:extLst>
              <a:ext uri="{FF2B5EF4-FFF2-40B4-BE49-F238E27FC236}">
                <a16:creationId xmlns:a16="http://schemas.microsoft.com/office/drawing/2014/main" id="{C0703FD9-45D1-450A-A8CE-22E621383CA2}"/>
              </a:ext>
            </a:extLst>
          </p:cNvPr>
          <p:cNvSpPr/>
          <p:nvPr/>
        </p:nvSpPr>
        <p:spPr>
          <a:xfrm>
            <a:off x="1" y="1844824"/>
            <a:ext cx="9144000" cy="480131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en présence de: </a:t>
            </a:r>
            <a:endParaRPr lang="fr-FR" sz="1600" b="1" dirty="0">
              <a:solidFill>
                <a:schemeClr val="bg1"/>
              </a:solidFill>
            </a:endParaRPr>
          </a:p>
          <a:p>
            <a:pPr algn="ctr"/>
            <a:endParaRPr lang="fr-FR" sz="1400" dirty="0">
              <a:solidFill>
                <a:schemeClr val="bg1"/>
              </a:solidFill>
            </a:endParaRPr>
          </a:p>
          <a:p>
            <a:r>
              <a:rPr lang="fr-FR" sz="2400" dirty="0">
                <a:solidFill>
                  <a:schemeClr val="bg1"/>
                </a:solidFill>
              </a:rPr>
              <a:t>Général</a:t>
            </a:r>
            <a:r>
              <a:rPr lang="fr-FR" sz="2400" b="1" dirty="0">
                <a:solidFill>
                  <a:schemeClr val="bg1"/>
                </a:solidFill>
              </a:rPr>
              <a:t> </a:t>
            </a:r>
            <a:r>
              <a:rPr lang="fr-FR" sz="3200" b="1" dirty="0">
                <a:solidFill>
                  <a:schemeClr val="bg1"/>
                </a:solidFill>
              </a:rPr>
              <a:t>Jean-Paul ANDRÉOLI</a:t>
            </a:r>
            <a:r>
              <a:rPr lang="fr-FR" sz="1600" b="1" dirty="0">
                <a:solidFill>
                  <a:schemeClr val="bg1"/>
                </a:solidFill>
              </a:rPr>
              <a:t>, Vice-président SMLH 13, </a:t>
            </a:r>
            <a:endParaRPr lang="fr-FR" sz="1600" dirty="0">
              <a:solidFill>
                <a:schemeClr val="bg1"/>
              </a:solidFill>
            </a:endParaRPr>
          </a:p>
          <a:p>
            <a:r>
              <a:rPr lang="fr-FR" sz="2800" dirty="0">
                <a:solidFill>
                  <a:schemeClr val="bg1"/>
                </a:solidFill>
              </a:rPr>
              <a:t>Col</a:t>
            </a:r>
            <a:r>
              <a:rPr lang="fr-FR" sz="2800" b="1" dirty="0">
                <a:solidFill>
                  <a:schemeClr val="bg1"/>
                </a:solidFill>
              </a:rPr>
              <a:t> </a:t>
            </a:r>
            <a:r>
              <a:rPr lang="fr-FR" sz="3200" b="1" dirty="0">
                <a:solidFill>
                  <a:schemeClr val="bg1"/>
                </a:solidFill>
              </a:rPr>
              <a:t>Antoine IBANEZ</a:t>
            </a:r>
            <a:r>
              <a:rPr lang="fr-FR" b="1" dirty="0">
                <a:solidFill>
                  <a:schemeClr val="bg1"/>
                </a:solidFill>
              </a:rPr>
              <a:t>, ancien CDC 13</a:t>
            </a:r>
            <a:r>
              <a:rPr lang="fr-FR" b="1" baseline="30000" dirty="0">
                <a:solidFill>
                  <a:schemeClr val="bg1"/>
                </a:solidFill>
              </a:rPr>
              <a:t>ème</a:t>
            </a:r>
            <a:r>
              <a:rPr lang="fr-FR" b="1" dirty="0">
                <a:solidFill>
                  <a:schemeClr val="bg1"/>
                </a:solidFill>
              </a:rPr>
              <a:t> DBLE, (MAV) « Président du Comité des sages »</a:t>
            </a:r>
          </a:p>
          <a:p>
            <a:r>
              <a:rPr lang="fr-FR" sz="2400" dirty="0" err="1">
                <a:solidFill>
                  <a:schemeClr val="bg1"/>
                </a:solidFill>
              </a:rPr>
              <a:t>Lcl</a:t>
            </a:r>
            <a:r>
              <a:rPr lang="fr-FR" sz="2400" dirty="0">
                <a:solidFill>
                  <a:schemeClr val="bg1"/>
                </a:solidFill>
              </a:rPr>
              <a:t> </a:t>
            </a:r>
            <a:r>
              <a:rPr lang="fr-FR" sz="3200" b="1" dirty="0">
                <a:solidFill>
                  <a:schemeClr val="bg1"/>
                </a:solidFill>
              </a:rPr>
              <a:t>Jean-Claude BAFFIE</a:t>
            </a:r>
            <a:r>
              <a:rPr lang="fr-FR" b="1" dirty="0">
                <a:solidFill>
                  <a:schemeClr val="bg1"/>
                </a:solidFill>
              </a:rPr>
              <a:t>, </a:t>
            </a:r>
            <a:r>
              <a:rPr lang="fr-FR" sz="1600" b="1" dirty="0">
                <a:solidFill>
                  <a:schemeClr val="bg1"/>
                </a:solidFill>
              </a:rPr>
              <a:t>Président ACVG des </a:t>
            </a:r>
            <a:r>
              <a:rPr lang="fr-FR" sz="1600" b="1" dirty="0" err="1">
                <a:solidFill>
                  <a:schemeClr val="bg1"/>
                </a:solidFill>
              </a:rPr>
              <a:t>BdR</a:t>
            </a:r>
            <a:r>
              <a:rPr lang="fr-FR" sz="1600" b="1" dirty="0">
                <a:solidFill>
                  <a:schemeClr val="bg1"/>
                </a:solidFill>
              </a:rPr>
              <a:t>, VP SMLH 13 (MAV)</a:t>
            </a:r>
            <a:endParaRPr lang="fr-FR" sz="1600" dirty="0">
              <a:solidFill>
                <a:schemeClr val="bg1"/>
              </a:solidFill>
            </a:endParaRPr>
          </a:p>
          <a:p>
            <a:r>
              <a:rPr lang="fr-FR" sz="2800" dirty="0">
                <a:solidFill>
                  <a:schemeClr val="bg1"/>
                </a:solidFill>
              </a:rPr>
              <a:t>Mr. </a:t>
            </a:r>
            <a:r>
              <a:rPr lang="fr-FR" sz="3200" b="1" dirty="0">
                <a:solidFill>
                  <a:schemeClr val="bg1"/>
                </a:solidFill>
              </a:rPr>
              <a:t>Daniel BECKER</a:t>
            </a:r>
            <a:r>
              <a:rPr lang="fr-FR" b="1" dirty="0">
                <a:solidFill>
                  <a:schemeClr val="bg1"/>
                </a:solidFill>
              </a:rPr>
              <a:t>, Président UDAC 13 (MAV</a:t>
            </a:r>
            <a:r>
              <a:rPr lang="fr-FR" sz="2400" b="1" dirty="0">
                <a:solidFill>
                  <a:schemeClr val="bg1"/>
                </a:solidFill>
              </a:rPr>
              <a:t>)</a:t>
            </a:r>
          </a:p>
          <a:p>
            <a:r>
              <a:rPr lang="fr-FR" sz="2400" b="1" dirty="0">
                <a:solidFill>
                  <a:schemeClr val="bg1"/>
                </a:solidFill>
              </a:rPr>
              <a:t>Mr. </a:t>
            </a:r>
            <a:r>
              <a:rPr lang="fr-FR" sz="3200" b="1" dirty="0">
                <a:solidFill>
                  <a:schemeClr val="bg1"/>
                </a:solidFill>
              </a:rPr>
              <a:t>Gérard VITALIS</a:t>
            </a:r>
            <a:r>
              <a:rPr lang="fr-FR" sz="1600" b="1" dirty="0">
                <a:solidFill>
                  <a:schemeClr val="bg1"/>
                </a:solidFill>
              </a:rPr>
              <a:t>, Vice-président ANMONM 13, VP- ACVG-BDR, Président de l’Association Sidi Brahim</a:t>
            </a:r>
          </a:p>
          <a:p>
            <a:endParaRPr lang="fr-FR" sz="2400" b="1" dirty="0">
              <a:solidFill>
                <a:schemeClr val="bg1"/>
              </a:solidFill>
            </a:endParaRPr>
          </a:p>
          <a:p>
            <a:endParaRPr lang="fr-FR" dirty="0">
              <a:solidFill>
                <a:schemeClr val="bg1"/>
              </a:solidFill>
            </a:endParaRPr>
          </a:p>
          <a:p>
            <a:endParaRPr lang="fr-FR" sz="2800" dirty="0">
              <a:highlight>
                <a:srgbClr val="FFFF00"/>
              </a:highlight>
            </a:endParaRPr>
          </a:p>
        </p:txBody>
      </p:sp>
      <p:sp>
        <p:nvSpPr>
          <p:cNvPr id="11" name="Rectangle 10">
            <a:extLst>
              <a:ext uri="{FF2B5EF4-FFF2-40B4-BE49-F238E27FC236}">
                <a16:creationId xmlns:a16="http://schemas.microsoft.com/office/drawing/2014/main" id="{6B633FB0-1672-F045-AE4B-7C650F31234D}"/>
              </a:ext>
            </a:extLst>
          </p:cNvPr>
          <p:cNvSpPr/>
          <p:nvPr/>
        </p:nvSpPr>
        <p:spPr>
          <a:xfrm>
            <a:off x="2542238" y="6445791"/>
            <a:ext cx="3867125"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3" name="Image 12">
            <a:extLst>
              <a:ext uri="{FF2B5EF4-FFF2-40B4-BE49-F238E27FC236}">
                <a16:creationId xmlns:a16="http://schemas.microsoft.com/office/drawing/2014/main" id="{85AD8ED2-7B86-0C4B-A294-B8AB40D44256}"/>
              </a:ext>
            </a:extLst>
          </p:cNvPr>
          <p:cNvPicPr>
            <a:picLocks noChangeAspect="1"/>
          </p:cNvPicPr>
          <p:nvPr/>
        </p:nvPicPr>
        <p:blipFill>
          <a:blip r:embed="rId5"/>
          <a:stretch>
            <a:fillRect/>
          </a:stretch>
        </p:blipFill>
        <p:spPr>
          <a:xfrm>
            <a:off x="7524328" y="44624"/>
            <a:ext cx="1600181" cy="1528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5526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539552" y="44624"/>
            <a:ext cx="745139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R/MORAL suite – </a:t>
            </a:r>
            <a:r>
              <a:rPr lang="fr-FR" sz="2400" b="1" dirty="0">
                <a:solidFill>
                  <a:srgbClr val="FFFF00"/>
                </a:solidFill>
              </a:rPr>
              <a:t>dans les 3 ans </a:t>
            </a:r>
            <a:r>
              <a:rPr lang="fr-FR" sz="2800" b="1" dirty="0">
                <a:solidFill>
                  <a:srgbClr val="FFFF00"/>
                </a:solidFill>
              </a:rPr>
              <a:t>nos réunions se dérouleront dans le </a:t>
            </a:r>
            <a:r>
              <a:rPr lang="fr-FR" sz="2800" b="1" dirty="0" err="1">
                <a:solidFill>
                  <a:srgbClr val="FFFF00"/>
                </a:solidFill>
              </a:rPr>
              <a:t>metaverse</a:t>
            </a:r>
            <a:r>
              <a:rPr lang="fr-FR" sz="2800" b="1" dirty="0">
                <a:solidFill>
                  <a:srgbClr val="FFFF00"/>
                </a:solidFill>
              </a:rPr>
              <a:t> !!!</a:t>
            </a:r>
            <a:endParaRPr lang="fr-FR" sz="2800" dirty="0">
              <a:solidFill>
                <a:srgbClr val="FFFF00"/>
              </a:solidFill>
            </a:endParaRPr>
          </a:p>
        </p:txBody>
      </p:sp>
      <p:sp>
        <p:nvSpPr>
          <p:cNvPr id="13" name="Rectangle 12">
            <a:extLst>
              <a:ext uri="{FF2B5EF4-FFF2-40B4-BE49-F238E27FC236}">
                <a16:creationId xmlns:a16="http://schemas.microsoft.com/office/drawing/2014/main" id="{24B4E075-B025-2240-84F0-D04E22E4274B}"/>
              </a:ext>
            </a:extLst>
          </p:cNvPr>
          <p:cNvSpPr/>
          <p:nvPr/>
        </p:nvSpPr>
        <p:spPr>
          <a:xfrm>
            <a:off x="23809" y="1006852"/>
            <a:ext cx="9096381" cy="498598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200" b="1" dirty="0">
                <a:solidFill>
                  <a:schemeClr val="bg1"/>
                </a:solidFill>
              </a:rPr>
              <a:t>Noël», «Marie»… bientôt bannis de Bruxelles ! </a:t>
            </a:r>
          </a:p>
          <a:p>
            <a:pPr algn="just"/>
            <a:r>
              <a:rPr lang="fr-FR" sz="2200" b="1" dirty="0">
                <a:solidFill>
                  <a:schemeClr val="bg1"/>
                </a:solidFill>
              </a:rPr>
              <a:t>-Au secours ! La terrible Commissaire européenne à l'Egalité, Helena </a:t>
            </a:r>
            <a:r>
              <a:rPr lang="fr-FR" sz="2200" b="1" dirty="0" err="1">
                <a:solidFill>
                  <a:schemeClr val="bg1"/>
                </a:solidFill>
              </a:rPr>
              <a:t>Dalli</a:t>
            </a:r>
            <a:r>
              <a:rPr lang="fr-FR" sz="2200" b="1" dirty="0">
                <a:solidFill>
                  <a:schemeClr val="bg1"/>
                </a:solidFill>
              </a:rPr>
              <a:t>, la maltaise sort un petit livret des mots à proscrire pour plus "d'inclusion" : au revoir </a:t>
            </a:r>
            <a:r>
              <a:rPr lang="fr-FR" sz="2200" b="1" u="sng" dirty="0">
                <a:solidFill>
                  <a:schemeClr val="bg1"/>
                </a:solidFill>
              </a:rPr>
              <a:t>Noël</a:t>
            </a:r>
            <a:r>
              <a:rPr lang="fr-FR" sz="2200" b="1" dirty="0">
                <a:solidFill>
                  <a:schemeClr val="bg1"/>
                </a:solidFill>
              </a:rPr>
              <a:t>, </a:t>
            </a:r>
            <a:r>
              <a:rPr lang="fr-FR" sz="2200" b="1" u="sng" dirty="0">
                <a:solidFill>
                  <a:schemeClr val="bg1"/>
                </a:solidFill>
              </a:rPr>
              <a:t>Marie</a:t>
            </a:r>
            <a:r>
              <a:rPr lang="fr-FR" sz="2200" b="1" dirty="0">
                <a:solidFill>
                  <a:schemeClr val="bg1"/>
                </a:solidFill>
              </a:rPr>
              <a:t>, </a:t>
            </a:r>
            <a:r>
              <a:rPr lang="fr-FR" sz="2200" b="1" u="sng" dirty="0">
                <a:solidFill>
                  <a:schemeClr val="bg1"/>
                </a:solidFill>
              </a:rPr>
              <a:t>Monsieur</a:t>
            </a:r>
            <a:r>
              <a:rPr lang="fr-FR" sz="2200" b="1" dirty="0">
                <a:solidFill>
                  <a:schemeClr val="bg1"/>
                </a:solidFill>
              </a:rPr>
              <a:t> ou </a:t>
            </a:r>
            <a:r>
              <a:rPr lang="fr-FR" sz="2200" b="1" u="sng" dirty="0">
                <a:solidFill>
                  <a:schemeClr val="bg1"/>
                </a:solidFill>
              </a:rPr>
              <a:t>Madame</a:t>
            </a:r>
            <a:r>
              <a:rPr lang="fr-FR" sz="2200" b="1" dirty="0">
                <a:solidFill>
                  <a:schemeClr val="bg1"/>
                </a:solidFill>
              </a:rPr>
              <a:t> ! </a:t>
            </a:r>
          </a:p>
          <a:p>
            <a:pPr algn="just"/>
            <a:r>
              <a:rPr lang="fr-FR" sz="2200" b="1" dirty="0">
                <a:solidFill>
                  <a:schemeClr val="bg1"/>
                </a:solidFill>
              </a:rPr>
              <a:t>-Cette pseudo-Commission technocratique qui œuvre contre les peuples sombre désormais dans le </a:t>
            </a:r>
            <a:r>
              <a:rPr lang="fr-FR" sz="2200" b="1" dirty="0" err="1">
                <a:solidFill>
                  <a:schemeClr val="bg1"/>
                </a:solidFill>
              </a:rPr>
              <a:t>wokisme</a:t>
            </a:r>
            <a:r>
              <a:rPr lang="fr-FR" sz="2200" b="1" dirty="0">
                <a:solidFill>
                  <a:schemeClr val="bg1"/>
                </a:solidFill>
              </a:rPr>
              <a:t>... Il y a urgence à échapper à leur tutelle : Urgence à libérer la France !</a:t>
            </a:r>
          </a:p>
          <a:p>
            <a:pPr algn="just"/>
            <a:r>
              <a:rPr lang="fr-FR" sz="2200" b="1" dirty="0">
                <a:solidFill>
                  <a:schemeClr val="bg1"/>
                </a:solidFill>
              </a:rPr>
              <a:t>-En France, nous avons nos </a:t>
            </a:r>
            <a:r>
              <a:rPr lang="fr-FR" sz="2200" b="1" dirty="0" err="1">
                <a:solidFill>
                  <a:schemeClr val="bg1"/>
                </a:solidFill>
              </a:rPr>
              <a:t>décolonieux</a:t>
            </a:r>
            <a:r>
              <a:rPr lang="fr-FR" sz="2200" b="1" dirty="0">
                <a:solidFill>
                  <a:schemeClr val="bg1"/>
                </a:solidFill>
              </a:rPr>
              <a:t> et nouvelles porteuses de valises comme Bachelot qui souhaite avancer de 10 ou 15 ans l’ouverture des archives de la guerre d’Algérie, un pays construit de A à Z par les français ! </a:t>
            </a:r>
          </a:p>
          <a:p>
            <a:pPr algn="just"/>
            <a:endParaRPr lang="fr-FR" sz="1000" b="1" dirty="0">
              <a:solidFill>
                <a:schemeClr val="bg1"/>
              </a:solidFill>
            </a:endParaRPr>
          </a:p>
          <a:p>
            <a:pPr algn="just"/>
            <a:r>
              <a:rPr lang="fr-FR" sz="2200" b="1" dirty="0">
                <a:solidFill>
                  <a:schemeClr val="bg1"/>
                </a:solidFill>
              </a:rPr>
              <a:t>-Le roi Louis-Philippe se donnerait des coups des pieds dans sa tombe !</a:t>
            </a: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20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49793322-C7E1-AB40-965C-184EE6B52A1E}"/>
              </a:ext>
            </a:extLst>
          </p:cNvPr>
          <p:cNvPicPr>
            <a:picLocks noChangeAspect="1"/>
          </p:cNvPicPr>
          <p:nvPr/>
        </p:nvPicPr>
        <p:blipFill>
          <a:blip r:embed="rId5"/>
          <a:stretch>
            <a:fillRect/>
          </a:stretch>
        </p:blipFill>
        <p:spPr>
          <a:xfrm>
            <a:off x="8026444" y="-27384"/>
            <a:ext cx="1082060" cy="1033656"/>
          </a:xfrm>
          <a:prstGeom prst="rect">
            <a:avLst/>
          </a:prstGeom>
        </p:spPr>
      </p:pic>
    </p:spTree>
    <p:extLst>
      <p:ext uri="{BB962C8B-B14F-4D97-AF65-F5344CB8AC3E}">
        <p14:creationId xmlns:p14="http://schemas.microsoft.com/office/powerpoint/2010/main" val="88727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50186" y="-116671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547663" y="44624"/>
            <a:ext cx="6120681"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RAPPORT MORAL suite</a:t>
            </a:r>
          </a:p>
          <a:p>
            <a:pPr algn="ctr"/>
            <a:r>
              <a:rPr lang="fr-FR" sz="2400" b="1" dirty="0">
                <a:solidFill>
                  <a:schemeClr val="bg1"/>
                </a:solidFill>
              </a:rPr>
              <a:t>Terrorisme ! </a:t>
            </a:r>
            <a:endParaRPr lang="fr-FR" sz="2400" dirty="0">
              <a:solidFill>
                <a:schemeClr val="bg1"/>
              </a:solidFill>
            </a:endParaRPr>
          </a:p>
        </p:txBody>
      </p:sp>
      <p:sp>
        <p:nvSpPr>
          <p:cNvPr id="13" name="Rectangle 12">
            <a:extLst>
              <a:ext uri="{FF2B5EF4-FFF2-40B4-BE49-F238E27FC236}">
                <a16:creationId xmlns:a16="http://schemas.microsoft.com/office/drawing/2014/main" id="{24B4E075-B025-2240-84F0-D04E22E4274B}"/>
              </a:ext>
            </a:extLst>
          </p:cNvPr>
          <p:cNvSpPr/>
          <p:nvPr/>
        </p:nvSpPr>
        <p:spPr>
          <a:xfrm>
            <a:off x="20167" y="854079"/>
            <a:ext cx="9096381" cy="63709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solidFill>
                  <a:schemeClr val="bg1"/>
                </a:solidFill>
              </a:rPr>
              <a:t>La France est en convalescence depuis le dernier carnage ! </a:t>
            </a:r>
            <a:endParaRPr lang="fr-FR" sz="2400" dirty="0">
              <a:solidFill>
                <a:schemeClr val="bg1"/>
              </a:solidFill>
            </a:endParaRPr>
          </a:p>
          <a:p>
            <a:r>
              <a:rPr lang="fr-FR" sz="2400" b="1" dirty="0">
                <a:solidFill>
                  <a:schemeClr val="bg1"/>
                </a:solidFill>
              </a:rPr>
              <a:t>les renseignements peinent à se faire entendre </a:t>
            </a:r>
            <a:endParaRPr lang="fr-FR" sz="2400" dirty="0">
              <a:solidFill>
                <a:schemeClr val="bg1"/>
              </a:solidFill>
            </a:endParaRPr>
          </a:p>
          <a:p>
            <a:r>
              <a:rPr lang="fr-FR" sz="2400" b="1" dirty="0">
                <a:solidFill>
                  <a:schemeClr val="bg1"/>
                </a:solidFill>
              </a:rPr>
              <a:t>ils sont nombreux mais leur «logiciel est  incompatible </a:t>
            </a:r>
            <a:endParaRPr lang="fr-FR" sz="2400" dirty="0">
              <a:solidFill>
                <a:schemeClr val="bg1"/>
              </a:solidFill>
            </a:endParaRPr>
          </a:p>
          <a:p>
            <a:r>
              <a:rPr lang="fr-FR" sz="2400" b="1" dirty="0">
                <a:solidFill>
                  <a:schemeClr val="bg1"/>
                </a:solidFill>
              </a:rPr>
              <a:t>La sécurité intérieure laisse à désirer ! Aux TOM et DOM idem, 3</a:t>
            </a:r>
            <a:r>
              <a:rPr lang="fr-FR" sz="2400" b="1" baseline="30000" dirty="0">
                <a:solidFill>
                  <a:schemeClr val="bg1"/>
                </a:solidFill>
              </a:rPr>
              <a:t>ème</a:t>
            </a:r>
            <a:r>
              <a:rPr lang="fr-FR" sz="2400" b="1" dirty="0">
                <a:solidFill>
                  <a:schemeClr val="bg1"/>
                </a:solidFill>
              </a:rPr>
              <a:t> référendum en NC, le Khmer vert </a:t>
            </a:r>
            <a:r>
              <a:rPr lang="fr-FR" sz="2400" b="1" dirty="0" err="1">
                <a:solidFill>
                  <a:schemeClr val="bg1"/>
                </a:solidFill>
              </a:rPr>
              <a:t>Jadot</a:t>
            </a:r>
            <a:r>
              <a:rPr lang="fr-FR" sz="2400" b="1" dirty="0">
                <a:solidFill>
                  <a:schemeClr val="bg1"/>
                </a:solidFill>
              </a:rPr>
              <a:t> conteste ! </a:t>
            </a:r>
            <a:endParaRPr lang="fr-FR" sz="2400" dirty="0">
              <a:solidFill>
                <a:schemeClr val="bg1"/>
              </a:solidFill>
            </a:endParaRPr>
          </a:p>
          <a:p>
            <a:r>
              <a:rPr lang="fr-FR" sz="2400" b="1" dirty="0">
                <a:solidFill>
                  <a:schemeClr val="bg1"/>
                </a:solidFill>
              </a:rPr>
              <a:t>Les profils hybrides des voyous qui se radicalisent ! </a:t>
            </a:r>
            <a:endParaRPr lang="fr-FR" sz="2400" dirty="0">
              <a:solidFill>
                <a:schemeClr val="bg1"/>
              </a:solidFill>
            </a:endParaRPr>
          </a:p>
          <a:p>
            <a:r>
              <a:rPr lang="fr-FR" sz="2400" b="1" dirty="0">
                <a:solidFill>
                  <a:schemeClr val="bg1"/>
                </a:solidFill>
              </a:rPr>
              <a:t>Les Français ont peur ! Leur pouvoir d’achat diminue !</a:t>
            </a:r>
            <a:endParaRPr lang="fr-FR" sz="2400" dirty="0">
              <a:solidFill>
                <a:schemeClr val="bg1"/>
              </a:solidFill>
            </a:endParaRPr>
          </a:p>
          <a:p>
            <a:r>
              <a:rPr lang="fr-FR" sz="2400" b="1" dirty="0">
                <a:solidFill>
                  <a:schemeClr val="bg1"/>
                </a:solidFill>
              </a:rPr>
              <a:t>Tout augmente sauf pensions et salaires !</a:t>
            </a:r>
            <a:endParaRPr lang="fr-FR" sz="2400" dirty="0">
              <a:solidFill>
                <a:schemeClr val="bg1"/>
              </a:solidFill>
            </a:endParaRPr>
          </a:p>
          <a:p>
            <a:r>
              <a:rPr lang="fr-FR" sz="2400" b="1" dirty="0">
                <a:solidFill>
                  <a:schemeClr val="bg1"/>
                </a:solidFill>
              </a:rPr>
              <a:t>l’immigration clandestine bat les records ! 20 milliards par an! Et à coté de ça on vous dit qu’il faut les intégrer. </a:t>
            </a:r>
          </a:p>
          <a:p>
            <a:r>
              <a:rPr lang="fr-FR" sz="2400" b="1" dirty="0">
                <a:solidFill>
                  <a:schemeClr val="bg1"/>
                </a:solidFill>
              </a:rPr>
              <a:t>Seul le Cardinal SARAH a eu le courage de dire la vérité !</a:t>
            </a:r>
            <a:endParaRPr lang="fr-FR" sz="2400" dirty="0">
              <a:solidFill>
                <a:schemeClr val="bg1"/>
              </a:solidFill>
            </a:endParaRPr>
          </a:p>
          <a:p>
            <a:r>
              <a:rPr lang="fr-FR" sz="2400" b="1" dirty="0">
                <a:solidFill>
                  <a:schemeClr val="bg1"/>
                </a:solidFill>
              </a:rPr>
              <a:t>La France vit en crédit depuis le 15 11 2020 !</a:t>
            </a:r>
            <a:endParaRPr lang="fr-FR" sz="2400" dirty="0">
              <a:solidFill>
                <a:schemeClr val="bg1"/>
              </a:solidFill>
            </a:endParaRPr>
          </a:p>
          <a:p>
            <a:r>
              <a:rPr lang="fr-FR" sz="2400" b="1" dirty="0">
                <a:solidFill>
                  <a:schemeClr val="bg1"/>
                </a:solidFill>
              </a:rPr>
              <a:t>Les gens sont tristes ! Nous subissons une gestion d’une élite corrompue qui nous a trahi y compris avec le Pacte de Marrakech ! Affaire </a:t>
            </a:r>
            <a:r>
              <a:rPr lang="fr-FR" sz="2400" b="1" dirty="0" err="1">
                <a:solidFill>
                  <a:schemeClr val="bg1"/>
                </a:solidFill>
              </a:rPr>
              <a:t>Squarcini</a:t>
            </a:r>
            <a:r>
              <a:rPr lang="fr-FR" sz="2400" b="1" dirty="0">
                <a:solidFill>
                  <a:schemeClr val="bg1"/>
                </a:solidFill>
              </a:rPr>
              <a:t> : LVMH reconnaît les faits et accepte une amende de 10 millions d’euros</a:t>
            </a:r>
          </a:p>
          <a:p>
            <a:endParaRPr lang="fr-FR" sz="24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6444208" y="6511595"/>
            <a:ext cx="2669608"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rgbClr val="FFFF00"/>
                </a:solidFill>
              </a:rPr>
              <a:t>21   </a:t>
            </a:r>
            <a:r>
              <a:rPr lang="fr-FR" sz="1000" b="1" dirty="0" err="1">
                <a:solidFill>
                  <a:srgbClr val="FFFF00"/>
                </a:solidFill>
              </a:rPr>
              <a:t>Lcl</a:t>
            </a:r>
            <a:r>
              <a:rPr lang="fr-FR" sz="1000" b="1" dirty="0">
                <a:solidFill>
                  <a:srgbClr val="FFFF00"/>
                </a:solidFill>
              </a:rPr>
              <a:t> Constantin LIANOS 17 12 2021</a:t>
            </a:r>
            <a:endParaRPr lang="fr-FR" sz="1000" dirty="0">
              <a:solidFill>
                <a:srgbClr val="FFFF00"/>
              </a:solidFill>
            </a:endParaRPr>
          </a:p>
        </p:txBody>
      </p:sp>
      <p:pic>
        <p:nvPicPr>
          <p:cNvPr id="11" name="Image 10">
            <a:extLst>
              <a:ext uri="{FF2B5EF4-FFF2-40B4-BE49-F238E27FC236}">
                <a16:creationId xmlns:a16="http://schemas.microsoft.com/office/drawing/2014/main" id="{BDFB3D7F-9BCB-6C47-8FD7-4868955FCAFD}"/>
              </a:ext>
            </a:extLst>
          </p:cNvPr>
          <p:cNvPicPr>
            <a:picLocks noChangeAspect="1"/>
          </p:cNvPicPr>
          <p:nvPr/>
        </p:nvPicPr>
        <p:blipFill>
          <a:blip r:embed="rId5"/>
          <a:stretch>
            <a:fillRect/>
          </a:stretch>
        </p:blipFill>
        <p:spPr>
          <a:xfrm>
            <a:off x="8100392" y="12638"/>
            <a:ext cx="1013424" cy="968090"/>
          </a:xfrm>
          <a:prstGeom prst="rect">
            <a:avLst/>
          </a:prstGeom>
        </p:spPr>
      </p:pic>
    </p:spTree>
    <p:extLst>
      <p:ext uri="{BB962C8B-B14F-4D97-AF65-F5344CB8AC3E}">
        <p14:creationId xmlns:p14="http://schemas.microsoft.com/office/powerpoint/2010/main" val="82384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57372" y="-1098376"/>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120032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Rapport Moral suite </a:t>
            </a:r>
          </a:p>
          <a:p>
            <a:pPr algn="ctr"/>
            <a:r>
              <a:rPr lang="fr-FR" sz="2400" b="1" dirty="0">
                <a:solidFill>
                  <a:schemeClr val="bg1"/>
                </a:solidFill>
              </a:rPr>
              <a:t> - LA PESTE OU LE CHOLERA </a:t>
            </a:r>
          </a:p>
          <a:p>
            <a:pPr algn="ctr"/>
            <a:r>
              <a:rPr lang="fr-FR" sz="2400" b="1" dirty="0">
                <a:solidFill>
                  <a:schemeClr val="bg1"/>
                </a:solidFill>
              </a:rPr>
              <a:t>IL FAUT CHOISIR</a:t>
            </a:r>
            <a:endParaRPr lang="fr-FR" sz="2400" dirty="0">
              <a:solidFill>
                <a:schemeClr val="bg1"/>
              </a:solidFill>
            </a:endParaRPr>
          </a:p>
        </p:txBody>
      </p:sp>
      <p:sp>
        <p:nvSpPr>
          <p:cNvPr id="13" name="Rectangle 12">
            <a:extLst>
              <a:ext uri="{FF2B5EF4-FFF2-40B4-BE49-F238E27FC236}">
                <a16:creationId xmlns:a16="http://schemas.microsoft.com/office/drawing/2014/main" id="{24B4E075-B025-2240-84F0-D04E22E4274B}"/>
              </a:ext>
            </a:extLst>
          </p:cNvPr>
          <p:cNvSpPr/>
          <p:nvPr/>
        </p:nvSpPr>
        <p:spPr>
          <a:xfrm>
            <a:off x="23809" y="1410737"/>
            <a:ext cx="9096381" cy="492442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300" b="1" dirty="0">
                <a:solidFill>
                  <a:schemeClr val="bg1"/>
                </a:solidFill>
              </a:rPr>
              <a:t>Les propositions des Républicains étaient pourtant plébiscitées par les Français déjà en 2018 !</a:t>
            </a:r>
          </a:p>
          <a:p>
            <a:pPr algn="just"/>
            <a:endParaRPr lang="fr-FR" sz="1000" b="1" dirty="0">
              <a:solidFill>
                <a:schemeClr val="bg1"/>
              </a:solidFill>
            </a:endParaRPr>
          </a:p>
          <a:p>
            <a:pPr algn="just"/>
            <a:r>
              <a:rPr lang="fr-FR" sz="2300" b="1" dirty="0">
                <a:solidFill>
                  <a:schemeClr val="bg1"/>
                </a:solidFill>
              </a:rPr>
              <a:t>-84% pour l’isolement en prison des détenus radicalisés</a:t>
            </a:r>
          </a:p>
          <a:p>
            <a:pPr algn="just"/>
            <a:r>
              <a:rPr lang="fr-FR" sz="2300" b="1" dirty="0">
                <a:solidFill>
                  <a:schemeClr val="bg1"/>
                </a:solidFill>
              </a:rPr>
              <a:t>-80% pour l’expulsion des fichiers « </a:t>
            </a:r>
            <a:r>
              <a:rPr lang="fr-FR" sz="2800" b="1" dirty="0">
                <a:solidFill>
                  <a:schemeClr val="bg1"/>
                </a:solidFill>
              </a:rPr>
              <a:t>S</a:t>
            </a:r>
            <a:r>
              <a:rPr lang="fr-FR" sz="2300" b="1" dirty="0">
                <a:solidFill>
                  <a:schemeClr val="bg1"/>
                </a:solidFill>
              </a:rPr>
              <a:t> » étrangers</a:t>
            </a:r>
          </a:p>
          <a:p>
            <a:pPr algn="just"/>
            <a:r>
              <a:rPr lang="fr-FR" sz="2300" b="1" dirty="0">
                <a:solidFill>
                  <a:schemeClr val="bg1"/>
                </a:solidFill>
              </a:rPr>
              <a:t>-78% pour l’interdiction du retour de ceux partis faire le djihad</a:t>
            </a:r>
          </a:p>
          <a:p>
            <a:pPr algn="just"/>
            <a:r>
              <a:rPr lang="fr-FR" sz="2300" b="1" dirty="0">
                <a:solidFill>
                  <a:schemeClr val="bg1"/>
                </a:solidFill>
              </a:rPr>
              <a:t>-73% pour la rétention administrative des fichés les plus dangereux</a:t>
            </a:r>
          </a:p>
          <a:p>
            <a:pPr algn="just"/>
            <a:r>
              <a:rPr lang="fr-FR" sz="2300" b="1" dirty="0">
                <a:solidFill>
                  <a:schemeClr val="bg1"/>
                </a:solidFill>
              </a:rPr>
              <a:t>-72% pour la déchéance de nationalité des binationaux condamnés pour terrorisme. </a:t>
            </a:r>
          </a:p>
          <a:p>
            <a:pPr algn="just"/>
            <a:endParaRPr lang="fr-FR" sz="1200" b="1" dirty="0">
              <a:solidFill>
                <a:schemeClr val="bg1"/>
              </a:solidFill>
            </a:endParaRPr>
          </a:p>
          <a:p>
            <a:pPr algn="just"/>
            <a:r>
              <a:rPr lang="fr-FR" sz="2000" b="1" dirty="0">
                <a:solidFill>
                  <a:schemeClr val="bg1"/>
                </a:solidFill>
                <a:hlinkClick r:id="rId5">
                  <a:extLst>
                    <a:ext uri="{A12FA001-AC4F-418D-AE19-62706E023703}">
                      <ahyp:hlinkClr xmlns:ahyp="http://schemas.microsoft.com/office/drawing/2018/hyperlinkcolor" val="tx"/>
                    </a:ext>
                  </a:extLst>
                </a:hlinkClick>
              </a:rPr>
              <a:t>Source : sondage  ELABE pour BFMTV et Pollingvox pour LR avril 2018</a:t>
            </a:r>
            <a:endParaRPr lang="fr-FR" sz="2000" b="1" dirty="0">
              <a:solidFill>
                <a:schemeClr val="bg1"/>
              </a:solidFill>
            </a:endParaRPr>
          </a:p>
          <a:p>
            <a:pPr algn="just"/>
            <a:endParaRPr lang="fr-FR" sz="2000" b="1" dirty="0">
              <a:solidFill>
                <a:schemeClr val="bg1"/>
              </a:solidFill>
            </a:endParaRPr>
          </a:p>
          <a:p>
            <a:pPr algn="just"/>
            <a:r>
              <a:rPr lang="fr-FR" sz="2000" b="1" dirty="0">
                <a:solidFill>
                  <a:schemeClr val="bg1"/>
                </a:solidFill>
              </a:rPr>
              <a:t>Avez-vous entendu les candidats pour 2022 à ce sujet ? </a:t>
            </a:r>
          </a:p>
          <a:p>
            <a:pPr algn="just"/>
            <a:endParaRPr lang="fr-FR" sz="20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3131840" y="6511595"/>
            <a:ext cx="3240359"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22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A315B33B-1A60-504C-AF0A-3A714B0310F2}"/>
              </a:ext>
            </a:extLst>
          </p:cNvPr>
          <p:cNvPicPr>
            <a:picLocks noChangeAspect="1"/>
          </p:cNvPicPr>
          <p:nvPr/>
        </p:nvPicPr>
        <p:blipFill>
          <a:blip r:embed="rId6"/>
          <a:stretch>
            <a:fillRect/>
          </a:stretch>
        </p:blipFill>
        <p:spPr>
          <a:xfrm>
            <a:off x="7884368" y="44624"/>
            <a:ext cx="1240141" cy="1184665"/>
          </a:xfrm>
          <a:prstGeom prst="rect">
            <a:avLst/>
          </a:prstGeom>
        </p:spPr>
      </p:pic>
    </p:spTree>
    <p:extLst>
      <p:ext uri="{BB962C8B-B14F-4D97-AF65-F5344CB8AC3E}">
        <p14:creationId xmlns:p14="http://schemas.microsoft.com/office/powerpoint/2010/main" val="2544930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14425"/>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
            <a:extLst>
              <a:ext uri="{FF2B5EF4-FFF2-40B4-BE49-F238E27FC236}">
                <a16:creationId xmlns:a16="http://schemas.microsoft.com/office/drawing/2014/main" id="{BE247C8F-41AE-4D91-995E-CB04D19F1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416" y="67357"/>
            <a:ext cx="841956" cy="80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RM - LA PESTE OU LE CHOLERA </a:t>
            </a:r>
          </a:p>
          <a:p>
            <a:pPr algn="ctr"/>
            <a:r>
              <a:rPr lang="fr-FR" sz="1200" b="1" dirty="0">
                <a:solidFill>
                  <a:schemeClr val="bg1"/>
                </a:solidFill>
              </a:rPr>
              <a:t>IL FAUT CHOISIR suite </a:t>
            </a:r>
            <a:endParaRPr lang="fr-FR" sz="12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3131840" y="6511595"/>
            <a:ext cx="3240359"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22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2" name="Image 1">
            <a:extLst>
              <a:ext uri="{FF2B5EF4-FFF2-40B4-BE49-F238E27FC236}">
                <a16:creationId xmlns:a16="http://schemas.microsoft.com/office/drawing/2014/main" id="{4500FFA1-087D-EC43-9938-A636C23230DB}"/>
              </a:ext>
            </a:extLst>
          </p:cNvPr>
          <p:cNvPicPr>
            <a:picLocks noChangeAspect="1"/>
          </p:cNvPicPr>
          <p:nvPr/>
        </p:nvPicPr>
        <p:blipFill>
          <a:blip r:embed="rId6"/>
          <a:stretch>
            <a:fillRect/>
          </a:stretch>
        </p:blipFill>
        <p:spPr>
          <a:xfrm>
            <a:off x="14996" y="33486"/>
            <a:ext cx="9189088" cy="6824513"/>
          </a:xfrm>
          <a:prstGeom prst="rect">
            <a:avLst/>
          </a:prstGeom>
        </p:spPr>
      </p:pic>
    </p:spTree>
    <p:extLst>
      <p:ext uri="{BB962C8B-B14F-4D97-AF65-F5344CB8AC3E}">
        <p14:creationId xmlns:p14="http://schemas.microsoft.com/office/powerpoint/2010/main" val="426583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9238"/>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4" name="Image 3">
            <a:extLst>
              <a:ext uri="{FF2B5EF4-FFF2-40B4-BE49-F238E27FC236}">
                <a16:creationId xmlns:a16="http://schemas.microsoft.com/office/drawing/2014/main" id="{2CC8ECDC-B456-044E-91E8-C9117B055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392"/>
            <a:ext cx="9144000" cy="6948248"/>
          </a:xfrm>
          <a:prstGeom prst="rect">
            <a:avLst/>
          </a:prstGeom>
        </p:spPr>
      </p:pic>
    </p:spTree>
    <p:extLst>
      <p:ext uri="{BB962C8B-B14F-4D97-AF65-F5344CB8AC3E}">
        <p14:creationId xmlns:p14="http://schemas.microsoft.com/office/powerpoint/2010/main" val="307203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74271"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1" y="8603"/>
            <a:ext cx="627682" cy="56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suite</a:t>
            </a:r>
          </a:p>
        </p:txBody>
      </p:sp>
      <p:sp>
        <p:nvSpPr>
          <p:cNvPr id="13" name="Rectangle 12">
            <a:extLst>
              <a:ext uri="{FF2B5EF4-FFF2-40B4-BE49-F238E27FC236}">
                <a16:creationId xmlns:a16="http://schemas.microsoft.com/office/drawing/2014/main" id="{24B4E075-B025-2240-84F0-D04E22E4274B}"/>
              </a:ext>
            </a:extLst>
          </p:cNvPr>
          <p:cNvSpPr/>
          <p:nvPr/>
        </p:nvSpPr>
        <p:spPr>
          <a:xfrm>
            <a:off x="107504" y="620688"/>
            <a:ext cx="8928992" cy="594008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200" b="1" dirty="0">
                <a:solidFill>
                  <a:schemeClr val="bg1"/>
                </a:solidFill>
              </a:rPr>
              <a:t>-Marseille fait parler d’elle ! La pègre a pris le relais des gestionnaires de nos cités et installent leurs trafics !</a:t>
            </a:r>
          </a:p>
          <a:p>
            <a:r>
              <a:rPr lang="fr-FR" sz="2200" b="1" dirty="0">
                <a:solidFill>
                  <a:schemeClr val="bg1"/>
                </a:solidFill>
              </a:rPr>
              <a:t>- Clientélisme, dépenses illégales et subventions opaques ! </a:t>
            </a:r>
            <a:endParaRPr lang="fr-FR" sz="2200" dirty="0">
              <a:solidFill>
                <a:schemeClr val="bg1"/>
              </a:solidFill>
            </a:endParaRPr>
          </a:p>
          <a:p>
            <a:r>
              <a:rPr lang="fr-FR" sz="2200" b="1" dirty="0">
                <a:solidFill>
                  <a:schemeClr val="bg1"/>
                </a:solidFill>
              </a:rPr>
              <a:t>-Des sénateurs condamnés continuent à exercer avec le bracelet au pied !!! 30 heures de travail pour les éboueurs !!! Étrennes ? </a:t>
            </a:r>
            <a:endParaRPr lang="fr-FR" sz="2200" dirty="0">
              <a:solidFill>
                <a:schemeClr val="bg1"/>
              </a:solidFill>
            </a:endParaRPr>
          </a:p>
          <a:p>
            <a:r>
              <a:rPr lang="fr-FR" sz="2200" b="1" dirty="0">
                <a:solidFill>
                  <a:schemeClr val="bg1"/>
                </a:solidFill>
              </a:rPr>
              <a:t>-Une ambiance délétère !</a:t>
            </a:r>
            <a:endParaRPr lang="fr-FR" sz="2200" dirty="0">
              <a:solidFill>
                <a:schemeClr val="bg1"/>
              </a:solidFill>
            </a:endParaRPr>
          </a:p>
          <a:p>
            <a:r>
              <a:rPr lang="fr-FR" sz="2200" b="1" dirty="0">
                <a:solidFill>
                  <a:schemeClr val="bg1"/>
                </a:solidFill>
              </a:rPr>
              <a:t>-Les Marseillais fuient le centre ville ! J’ai relu le livre de José d’Arrigo  :    </a:t>
            </a:r>
            <a:r>
              <a:rPr lang="fr-FR" sz="2200" b="1" dirty="0">
                <a:solidFill>
                  <a:srgbClr val="FFFF00"/>
                </a:solidFill>
              </a:rPr>
              <a:t>« Faut-il quitter Marseille ?</a:t>
            </a:r>
            <a:r>
              <a:rPr lang="fr-FR" sz="2200" dirty="0">
                <a:solidFill>
                  <a:srgbClr val="FFFF00"/>
                </a:solidFill>
              </a:rPr>
              <a:t>»</a:t>
            </a:r>
            <a:endParaRPr lang="fr-FR" sz="2200" b="1" dirty="0">
              <a:solidFill>
                <a:srgbClr val="FFFF00"/>
              </a:solidFill>
            </a:endParaRPr>
          </a:p>
          <a:p>
            <a:pPr algn="just"/>
            <a:r>
              <a:rPr lang="fr-FR" sz="2200" b="1" dirty="0">
                <a:solidFill>
                  <a:schemeClr val="bg1"/>
                </a:solidFill>
              </a:rPr>
              <a:t>Je commence sérieusement à réfléchir ! Et la question se pose devant cette corruption galopante et les trahisons à tous les étages et à tous les niveaux ! Que faire ? Il reste un espoir pour 2022, nous prendrons acte à l’issue . </a:t>
            </a:r>
            <a:endParaRPr lang="fr-FR" sz="2200" dirty="0">
              <a:solidFill>
                <a:schemeClr val="bg1"/>
              </a:solidFill>
            </a:endParaRPr>
          </a:p>
          <a:p>
            <a:endParaRPr lang="fr-FR" sz="2200" b="1" dirty="0">
              <a:solidFill>
                <a:schemeClr val="bg1"/>
              </a:solidFill>
            </a:endParaRPr>
          </a:p>
          <a:p>
            <a:pPr algn="just"/>
            <a:r>
              <a:rPr lang="fr-FR" sz="2200" b="1" dirty="0">
                <a:solidFill>
                  <a:schemeClr val="bg1"/>
                </a:solidFill>
              </a:rPr>
              <a:t>Nous le savons tous ! «</a:t>
            </a:r>
            <a:r>
              <a:rPr lang="fr-FR" sz="2800" b="1" dirty="0">
                <a:solidFill>
                  <a:schemeClr val="bg1"/>
                </a:solidFill>
              </a:rPr>
              <a:t>Marseille</a:t>
            </a:r>
            <a:r>
              <a:rPr lang="fr-FR" sz="2200" b="1" dirty="0">
                <a:solidFill>
                  <a:schemeClr val="bg1"/>
                </a:solidFill>
              </a:rPr>
              <a:t>»  on l’aime et on la déteste en même temps ! Mais là on ne reconnais plus cette ville ! Mes ancêtres hallucinent dans leurs tombes depuis quelques temps !</a:t>
            </a:r>
          </a:p>
          <a:p>
            <a:pPr algn="just"/>
            <a:r>
              <a:rPr lang="fr-FR" sz="2200" b="1" dirty="0">
                <a:solidFill>
                  <a:schemeClr val="bg1"/>
                </a:solidFill>
              </a:rPr>
              <a:t>Je ne souhaite pas parler des fouilles de la Corderie !!! </a:t>
            </a:r>
            <a:endParaRPr lang="fr-FR" sz="2200"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3203849" y="6511595"/>
            <a:ext cx="302433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25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3F495938-98FE-1D43-8654-F26C2D56C49B}"/>
              </a:ext>
            </a:extLst>
          </p:cNvPr>
          <p:cNvPicPr>
            <a:picLocks noChangeAspect="1"/>
          </p:cNvPicPr>
          <p:nvPr/>
        </p:nvPicPr>
        <p:blipFill>
          <a:blip r:embed="rId5"/>
          <a:stretch>
            <a:fillRect/>
          </a:stretch>
        </p:blipFill>
        <p:spPr>
          <a:xfrm>
            <a:off x="8286326" y="91115"/>
            <a:ext cx="855892" cy="817605"/>
          </a:xfrm>
          <a:prstGeom prst="rect">
            <a:avLst/>
          </a:prstGeom>
        </p:spPr>
      </p:pic>
    </p:spTree>
    <p:extLst>
      <p:ext uri="{BB962C8B-B14F-4D97-AF65-F5344CB8AC3E}">
        <p14:creationId xmlns:p14="http://schemas.microsoft.com/office/powerpoint/2010/main" val="160510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2732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098375"/>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suite</a:t>
            </a:r>
          </a:p>
        </p:txBody>
      </p:sp>
      <p:sp>
        <p:nvSpPr>
          <p:cNvPr id="13" name="Rectangle 12">
            <a:extLst>
              <a:ext uri="{FF2B5EF4-FFF2-40B4-BE49-F238E27FC236}">
                <a16:creationId xmlns:a16="http://schemas.microsoft.com/office/drawing/2014/main" id="{24B4E075-B025-2240-84F0-D04E22E4274B}"/>
              </a:ext>
            </a:extLst>
          </p:cNvPr>
          <p:cNvSpPr/>
          <p:nvPr/>
        </p:nvSpPr>
        <p:spPr>
          <a:xfrm>
            <a:off x="107504" y="980728"/>
            <a:ext cx="8928992" cy="560153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500" b="1" dirty="0">
                <a:solidFill>
                  <a:srgbClr val="FFFF00"/>
                </a:solidFill>
              </a:rPr>
              <a:t>- En 2017 je vous parlais déjà de 5 catégories de personnes que j’ai rencontré depuis ma plus jeune âge :</a:t>
            </a:r>
            <a:endParaRPr lang="fr-FR" sz="2500" dirty="0">
              <a:solidFill>
                <a:srgbClr val="FFFF00"/>
              </a:solidFill>
            </a:endParaRPr>
          </a:p>
          <a:p>
            <a:r>
              <a:rPr lang="fr-FR" sz="2500" b="1" dirty="0">
                <a:solidFill>
                  <a:srgbClr val="FFFF00"/>
                </a:solidFill>
              </a:rPr>
              <a:t>- Les fidèles au système </a:t>
            </a:r>
            <a:r>
              <a:rPr lang="fr-FR" sz="2000" b="1" dirty="0">
                <a:solidFill>
                  <a:schemeClr val="bg1"/>
                </a:solidFill>
              </a:rPr>
              <a:t>et vous remercie de votre fidélité.</a:t>
            </a:r>
            <a:endParaRPr lang="fr-FR" sz="2000" dirty="0">
              <a:solidFill>
                <a:schemeClr val="bg1"/>
              </a:solidFill>
            </a:endParaRPr>
          </a:p>
          <a:p>
            <a:r>
              <a:rPr lang="fr-FR" sz="2500" b="1" dirty="0">
                <a:solidFill>
                  <a:srgbClr val="FFFF00"/>
                </a:solidFill>
              </a:rPr>
              <a:t>- Les aigris du système.</a:t>
            </a:r>
            <a:endParaRPr lang="fr-FR" sz="2500" dirty="0">
              <a:solidFill>
                <a:srgbClr val="FFFF00"/>
              </a:solidFill>
            </a:endParaRPr>
          </a:p>
          <a:p>
            <a:r>
              <a:rPr lang="fr-FR" sz="2500" b="1" dirty="0">
                <a:solidFill>
                  <a:srgbClr val="FFFF00"/>
                </a:solidFill>
              </a:rPr>
              <a:t>- Les parasites qui font semblant d’avancer le système</a:t>
            </a:r>
            <a:endParaRPr lang="fr-FR" sz="2500" dirty="0">
              <a:solidFill>
                <a:srgbClr val="FFFF00"/>
              </a:solidFill>
            </a:endParaRPr>
          </a:p>
          <a:p>
            <a:r>
              <a:rPr lang="fr-FR" sz="2500" b="1" dirty="0">
                <a:solidFill>
                  <a:srgbClr val="FFFF00"/>
                </a:solidFill>
              </a:rPr>
              <a:t>- Les clandestins !</a:t>
            </a:r>
            <a:endParaRPr lang="fr-FR" sz="2500" dirty="0">
              <a:solidFill>
                <a:srgbClr val="FFFF00"/>
              </a:solidFill>
            </a:endParaRPr>
          </a:p>
          <a:p>
            <a:r>
              <a:rPr lang="fr-FR" sz="2500" b="1" dirty="0">
                <a:solidFill>
                  <a:srgbClr val="FFFF00"/>
                </a:solidFill>
              </a:rPr>
              <a:t>- Les délinquants </a:t>
            </a:r>
            <a:endParaRPr lang="fr-FR" sz="2500" dirty="0">
              <a:solidFill>
                <a:srgbClr val="FFFF00"/>
              </a:solidFill>
            </a:endParaRPr>
          </a:p>
          <a:p>
            <a:endParaRPr lang="fr-FR" sz="1200" b="1" dirty="0">
              <a:solidFill>
                <a:srgbClr val="FFFF00"/>
              </a:solidFill>
            </a:endParaRPr>
          </a:p>
          <a:p>
            <a:r>
              <a:rPr lang="fr-FR" sz="2500" b="1" dirty="0">
                <a:solidFill>
                  <a:srgbClr val="FFFF00"/>
                </a:solidFill>
              </a:rPr>
              <a:t>Conclusion en deux mots :</a:t>
            </a:r>
            <a:endParaRPr lang="fr-FR" sz="2500" dirty="0">
              <a:solidFill>
                <a:srgbClr val="FFFF00"/>
              </a:solidFill>
            </a:endParaRPr>
          </a:p>
          <a:p>
            <a:r>
              <a:rPr lang="fr-FR" sz="2500" b="1" dirty="0">
                <a:solidFill>
                  <a:srgbClr val="FFFF00"/>
                </a:solidFill>
              </a:rPr>
              <a:t>il y a ces qui font le café et ceux qui le boivent</a:t>
            </a:r>
          </a:p>
          <a:p>
            <a:pPr algn="ctr"/>
            <a:r>
              <a:rPr lang="fr-FR" sz="2400" b="1" dirty="0">
                <a:solidFill>
                  <a:schemeClr val="bg1"/>
                </a:solidFill>
              </a:rPr>
              <a:t>***</a:t>
            </a:r>
          </a:p>
          <a:p>
            <a:pPr algn="just"/>
            <a:r>
              <a:rPr lang="fr-FR" sz="3600" b="1" dirty="0">
                <a:solidFill>
                  <a:schemeClr val="bg1"/>
                </a:solidFill>
              </a:rPr>
              <a:t>Nos litiges : </a:t>
            </a:r>
            <a:r>
              <a:rPr lang="fr-FR" sz="2400" b="1" dirty="0">
                <a:solidFill>
                  <a:schemeClr val="bg1"/>
                </a:solidFill>
              </a:rPr>
              <a:t>- droit d’auteur et droit d’images !</a:t>
            </a:r>
          </a:p>
          <a:p>
            <a:pPr algn="just"/>
            <a:r>
              <a:rPr lang="fr-FR" sz="2400" b="1" dirty="0">
                <a:solidFill>
                  <a:schemeClr val="bg1"/>
                </a:solidFill>
              </a:rPr>
              <a:t>                                - exclusion de l’AACLE et du réseau !</a:t>
            </a:r>
          </a:p>
          <a:p>
            <a:endParaRPr lang="fr-FR" sz="2400" dirty="0">
              <a:solidFill>
                <a:srgbClr val="FFFF00"/>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26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4DC82E1F-CB09-9F45-ABF4-7BB099929844}"/>
              </a:ext>
            </a:extLst>
          </p:cNvPr>
          <p:cNvPicPr>
            <a:picLocks noChangeAspect="1"/>
          </p:cNvPicPr>
          <p:nvPr/>
        </p:nvPicPr>
        <p:blipFill>
          <a:blip r:embed="rId5"/>
          <a:stretch>
            <a:fillRect/>
          </a:stretch>
        </p:blipFill>
        <p:spPr>
          <a:xfrm>
            <a:off x="8112598" y="67200"/>
            <a:ext cx="1006678" cy="961647"/>
          </a:xfrm>
          <a:prstGeom prst="rect">
            <a:avLst/>
          </a:prstGeom>
        </p:spPr>
      </p:pic>
    </p:spTree>
    <p:extLst>
      <p:ext uri="{BB962C8B-B14F-4D97-AF65-F5344CB8AC3E}">
        <p14:creationId xmlns:p14="http://schemas.microsoft.com/office/powerpoint/2010/main" val="650195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1256" y="-1188641"/>
            <a:ext cx="6858000" cy="9180513"/>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79512" y="-1170383"/>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suite</a:t>
            </a:r>
          </a:p>
        </p:txBody>
      </p:sp>
      <p:sp>
        <p:nvSpPr>
          <p:cNvPr id="13" name="Rectangle 12">
            <a:extLst>
              <a:ext uri="{FF2B5EF4-FFF2-40B4-BE49-F238E27FC236}">
                <a16:creationId xmlns:a16="http://schemas.microsoft.com/office/drawing/2014/main" id="{24B4E075-B025-2240-84F0-D04E22E4274B}"/>
              </a:ext>
            </a:extLst>
          </p:cNvPr>
          <p:cNvSpPr/>
          <p:nvPr/>
        </p:nvSpPr>
        <p:spPr>
          <a:xfrm>
            <a:off x="131313" y="851559"/>
            <a:ext cx="8928992" cy="60324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000" b="1" dirty="0">
                <a:solidFill>
                  <a:schemeClr val="bg1"/>
                </a:solidFill>
              </a:rPr>
              <a:t>-Ceci est valable pour toutes les communautés, la notre n’est pas exempte loin s’en faut. Les compilations en font état dans la rubrique « </a:t>
            </a:r>
            <a:r>
              <a:rPr lang="fr-FR" sz="2000" b="1" dirty="0" err="1">
                <a:solidFill>
                  <a:schemeClr val="bg1"/>
                </a:solidFill>
              </a:rPr>
              <a:t>malfrate</a:t>
            </a:r>
            <a:r>
              <a:rPr lang="fr-FR" sz="2000" b="1" dirty="0">
                <a:solidFill>
                  <a:schemeClr val="bg1"/>
                </a:solidFill>
              </a:rPr>
              <a:t> », trop long pour énumérer ici toutes ces actions qui nuisent l’image de notre Institution d’active et la communauté Légionnaire !</a:t>
            </a:r>
            <a:endParaRPr lang="fr-FR" sz="2000" dirty="0">
              <a:solidFill>
                <a:schemeClr val="bg1"/>
              </a:solidFill>
            </a:endParaRPr>
          </a:p>
          <a:p>
            <a:endParaRPr lang="fr-FR" sz="1400" dirty="0">
              <a:solidFill>
                <a:schemeClr val="bg1"/>
              </a:solidFill>
            </a:endParaRPr>
          </a:p>
          <a:p>
            <a:pPr algn="just"/>
            <a:r>
              <a:rPr lang="fr-FR" sz="2000" b="1" dirty="0">
                <a:solidFill>
                  <a:schemeClr val="bg1"/>
                </a:solidFill>
              </a:rPr>
              <a:t>Les usurpateurs et Faux C... porteurs des fausses décorations et des tenues militaires fantaisistes avec le grade qu’ils n’ont jamais obtenu, faisant des conférences devant un parterre d’autorités civiles et militaires ont été mes préoccupations au quotidien depuis 2000, année de ma mutation à Marseille. C’est comme un aimant il faut qu’ils tombent sur moi !</a:t>
            </a:r>
            <a:endParaRPr lang="fr-FR" sz="2000" dirty="0">
              <a:solidFill>
                <a:schemeClr val="bg1"/>
              </a:solidFill>
            </a:endParaRPr>
          </a:p>
          <a:p>
            <a:endParaRPr lang="fr-FR" sz="1400" dirty="0">
              <a:solidFill>
                <a:schemeClr val="bg1"/>
              </a:solidFill>
            </a:endParaRPr>
          </a:p>
          <a:p>
            <a:pPr algn="just"/>
            <a:r>
              <a:rPr lang="fr-FR" sz="2000" b="1" dirty="0">
                <a:solidFill>
                  <a:schemeClr val="bg1"/>
                </a:solidFill>
              </a:rPr>
              <a:t>Des personnes sans scrupules qui viennent pour tirer profit par tous les moyens sans faire le moindre effort. Très malins et ils savent s’intégrer et mettre en confiance nos anciens jusqu’à leur demander des appels de fond pour le montage des sociétés bidons. Deux membres en fait les frais d’un officier sans </a:t>
            </a:r>
            <a:r>
              <a:rPr lang="fr-FR" sz="2000" b="1" dirty="0" err="1">
                <a:solidFill>
                  <a:schemeClr val="bg1"/>
                </a:solidFill>
              </a:rPr>
              <a:t>scrupoules</a:t>
            </a:r>
            <a:r>
              <a:rPr lang="fr-FR" sz="2000" b="1" dirty="0">
                <a:solidFill>
                  <a:schemeClr val="bg1"/>
                </a:solidFill>
              </a:rPr>
              <a:t> après un passage </a:t>
            </a:r>
            <a:r>
              <a:rPr lang="fr-FR" sz="2000" b="1" dirty="0" err="1">
                <a:solidFill>
                  <a:schemeClr val="bg1"/>
                </a:solidFill>
              </a:rPr>
              <a:t>siki</a:t>
            </a:r>
            <a:r>
              <a:rPr lang="fr-FR" sz="2000" b="1" dirty="0">
                <a:solidFill>
                  <a:schemeClr val="bg1"/>
                </a:solidFill>
              </a:rPr>
              <a:t> de trois ans à état-major la Légion. En en plus il insistait que je lui donne l’annuaire électronique de l’AACLE et des réseaux de Monsieur Légionnaire ! </a:t>
            </a:r>
            <a:endParaRPr lang="fr-FR" sz="2000" dirty="0">
              <a:solidFill>
                <a:schemeClr val="bg1"/>
              </a:solidFill>
            </a:endParaRPr>
          </a:p>
          <a:p>
            <a:pPr algn="just"/>
            <a:endParaRPr lang="fr-FR" b="1"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27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81E1D0D2-AA88-F846-8678-2057B55A2BFD}"/>
              </a:ext>
            </a:extLst>
          </p:cNvPr>
          <p:cNvPicPr>
            <a:picLocks noChangeAspect="1"/>
          </p:cNvPicPr>
          <p:nvPr/>
        </p:nvPicPr>
        <p:blipFill>
          <a:blip r:embed="rId5"/>
          <a:stretch>
            <a:fillRect/>
          </a:stretch>
        </p:blipFill>
        <p:spPr>
          <a:xfrm>
            <a:off x="8286326" y="0"/>
            <a:ext cx="810055" cy="773819"/>
          </a:xfrm>
          <a:prstGeom prst="rect">
            <a:avLst/>
          </a:prstGeom>
        </p:spPr>
      </p:pic>
    </p:spTree>
    <p:extLst>
      <p:ext uri="{BB962C8B-B14F-4D97-AF65-F5344CB8AC3E}">
        <p14:creationId xmlns:p14="http://schemas.microsoft.com/office/powerpoint/2010/main" val="195407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54905" y="-1154905"/>
            <a:ext cx="6858000" cy="9167809"/>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79512"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suite</a:t>
            </a:r>
          </a:p>
        </p:txBody>
      </p:sp>
      <p:sp>
        <p:nvSpPr>
          <p:cNvPr id="13" name="Rectangle 12">
            <a:extLst>
              <a:ext uri="{FF2B5EF4-FFF2-40B4-BE49-F238E27FC236}">
                <a16:creationId xmlns:a16="http://schemas.microsoft.com/office/drawing/2014/main" id="{24B4E075-B025-2240-84F0-D04E22E4274B}"/>
              </a:ext>
            </a:extLst>
          </p:cNvPr>
          <p:cNvSpPr/>
          <p:nvPr/>
        </p:nvSpPr>
        <p:spPr>
          <a:xfrm>
            <a:off x="207963" y="851559"/>
            <a:ext cx="8756525" cy="560153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000" b="1" dirty="0">
                <a:solidFill>
                  <a:schemeClr val="bg1"/>
                </a:solidFill>
              </a:rPr>
              <a:t>Les préparation des cv et entretiens avec des Légionnaire de </a:t>
            </a:r>
            <a:r>
              <a:rPr lang="fr-FR" sz="2400" b="1" dirty="0" err="1">
                <a:solidFill>
                  <a:schemeClr val="bg1"/>
                </a:solidFill>
              </a:rPr>
              <a:t>FdC</a:t>
            </a:r>
            <a:r>
              <a:rPr lang="fr-FR" sz="2400" b="1" dirty="0">
                <a:solidFill>
                  <a:schemeClr val="bg1"/>
                </a:solidFill>
              </a:rPr>
              <a:t> </a:t>
            </a:r>
            <a:r>
              <a:rPr lang="fr-FR" sz="2000" b="1" dirty="0">
                <a:solidFill>
                  <a:schemeClr val="bg1"/>
                </a:solidFill>
              </a:rPr>
              <a:t>en 2020 et 2021 ont eu lieu en ligne ou via visio-conférence!</a:t>
            </a:r>
            <a:endParaRPr lang="fr-FR" sz="2000" dirty="0">
              <a:solidFill>
                <a:schemeClr val="bg1"/>
              </a:solidFill>
            </a:endParaRPr>
          </a:p>
          <a:p>
            <a:endParaRPr lang="fr-FR" sz="800" b="1" dirty="0">
              <a:solidFill>
                <a:schemeClr val="bg1"/>
              </a:solidFill>
            </a:endParaRPr>
          </a:p>
          <a:p>
            <a:r>
              <a:rPr lang="fr-FR" sz="2000" b="1" dirty="0">
                <a:solidFill>
                  <a:schemeClr val="bg1"/>
                </a:solidFill>
              </a:rPr>
              <a:t>Toute une éducation à refaire ! La plus part de </a:t>
            </a:r>
            <a:r>
              <a:rPr lang="fr-FR" sz="2000" b="1" dirty="0" err="1">
                <a:solidFill>
                  <a:schemeClr val="bg1"/>
                </a:solidFill>
              </a:rPr>
              <a:t>FdC</a:t>
            </a:r>
            <a:r>
              <a:rPr lang="fr-FR" sz="2000" b="1" dirty="0">
                <a:solidFill>
                  <a:schemeClr val="bg1"/>
                </a:solidFill>
              </a:rPr>
              <a:t> partent non préparés ou mal préparés ! </a:t>
            </a:r>
            <a:br>
              <a:rPr lang="fr-FR" sz="2000" dirty="0">
                <a:solidFill>
                  <a:schemeClr val="bg1"/>
                </a:solidFill>
              </a:rPr>
            </a:br>
            <a:endParaRPr lang="fr-FR" sz="2000" dirty="0">
              <a:solidFill>
                <a:schemeClr val="bg1"/>
              </a:solidFill>
            </a:endParaRPr>
          </a:p>
          <a:p>
            <a:r>
              <a:rPr lang="fr-FR" sz="2000" b="1" dirty="0">
                <a:solidFill>
                  <a:schemeClr val="bg1"/>
                </a:solidFill>
              </a:rPr>
              <a:t>Dire et écrire sur son CV qu’il était 1er Grenadier voltigeur de sa section c’est ridicule! </a:t>
            </a:r>
            <a:endParaRPr lang="fr-FR" sz="2000" dirty="0">
              <a:solidFill>
                <a:schemeClr val="bg1"/>
              </a:solidFill>
            </a:endParaRPr>
          </a:p>
          <a:p>
            <a:endParaRPr lang="fr-FR" sz="800" dirty="0">
              <a:solidFill>
                <a:schemeClr val="bg1"/>
              </a:solidFill>
            </a:endParaRPr>
          </a:p>
          <a:p>
            <a:pPr algn="just"/>
            <a:r>
              <a:rPr lang="fr-FR" sz="2000" b="1" dirty="0">
                <a:solidFill>
                  <a:schemeClr val="bg1"/>
                </a:solidFill>
              </a:rPr>
              <a:t>Comme je l’ai déjà dit ! pas d’inquiétude  en revanche pour nos Généraux ! les Officiers et</a:t>
            </a:r>
            <a:r>
              <a:rPr lang="fr-FR" sz="2000" dirty="0">
                <a:solidFill>
                  <a:schemeClr val="bg1"/>
                </a:solidFill>
              </a:rPr>
              <a:t> </a:t>
            </a:r>
            <a:r>
              <a:rPr lang="fr-FR" sz="2000" b="1" dirty="0">
                <a:solidFill>
                  <a:schemeClr val="bg1"/>
                </a:solidFill>
              </a:rPr>
              <a:t>Sous-Off Supérieurs non plus, Ils préparent bien leur reconversion et fuient le monde associatif à des rares exception près ! </a:t>
            </a:r>
            <a:endParaRPr lang="fr-FR" sz="2000" dirty="0">
              <a:solidFill>
                <a:schemeClr val="bg1"/>
              </a:solidFill>
            </a:endParaRPr>
          </a:p>
          <a:p>
            <a:r>
              <a:rPr lang="fr-FR" sz="2000" b="1" dirty="0">
                <a:solidFill>
                  <a:schemeClr val="bg1"/>
                </a:solidFill>
              </a:rPr>
              <a:t>Mais à partir du grade du Sergent-chef et vers le bas c’est plus que précaire ! c’est la galère ! et sans CBC ils ne peuvent opter pour la naturalisation ! les clandestins et terroristes qui débarquent. </a:t>
            </a:r>
          </a:p>
          <a:p>
            <a:r>
              <a:rPr lang="fr-FR" sz="2000" b="1" dirty="0">
                <a:solidFill>
                  <a:schemeClr val="bg1"/>
                </a:solidFill>
              </a:rPr>
              <a:t>En revanche, il n’y a pas de problème! Cela coute à la France           20 milliards !</a:t>
            </a:r>
            <a:endParaRPr lang="fr-FR" sz="2000" dirty="0">
              <a:solidFill>
                <a:schemeClr val="bg1"/>
              </a:solidFill>
            </a:endParaRPr>
          </a:p>
          <a:p>
            <a:pPr algn="just"/>
            <a:endParaRPr lang="fr-FR" b="1"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28 Lcl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31D6AB48-D0A8-E049-BEB3-5C25DBE7BA2B}"/>
              </a:ext>
            </a:extLst>
          </p:cNvPr>
          <p:cNvPicPr>
            <a:picLocks noChangeAspect="1"/>
          </p:cNvPicPr>
          <p:nvPr/>
        </p:nvPicPr>
        <p:blipFill>
          <a:blip r:embed="rId5"/>
          <a:stretch>
            <a:fillRect/>
          </a:stretch>
        </p:blipFill>
        <p:spPr>
          <a:xfrm>
            <a:off x="8239149" y="44624"/>
            <a:ext cx="836138" cy="798735"/>
          </a:xfrm>
          <a:prstGeom prst="rect">
            <a:avLst/>
          </a:prstGeom>
        </p:spPr>
      </p:pic>
      <p:pic>
        <p:nvPicPr>
          <p:cNvPr id="12" name="Picture 6">
            <a:extLst>
              <a:ext uri="{FF2B5EF4-FFF2-40B4-BE49-F238E27FC236}">
                <a16:creationId xmlns:a16="http://schemas.microsoft.com/office/drawing/2014/main" id="{CBF64665-BD64-CB4C-83A6-84F2BA4A3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324" y="5445224"/>
            <a:ext cx="402084" cy="40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6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70384"/>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suite</a:t>
            </a:r>
          </a:p>
        </p:txBody>
      </p:sp>
      <p:sp>
        <p:nvSpPr>
          <p:cNvPr id="13" name="Rectangle 12">
            <a:extLst>
              <a:ext uri="{FF2B5EF4-FFF2-40B4-BE49-F238E27FC236}">
                <a16:creationId xmlns:a16="http://schemas.microsoft.com/office/drawing/2014/main" id="{24B4E075-B025-2240-84F0-D04E22E4274B}"/>
              </a:ext>
            </a:extLst>
          </p:cNvPr>
          <p:cNvSpPr/>
          <p:nvPr/>
        </p:nvSpPr>
        <p:spPr>
          <a:xfrm>
            <a:off x="66407" y="851559"/>
            <a:ext cx="9053784" cy="621708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200" b="1" dirty="0">
                <a:solidFill>
                  <a:schemeClr val="bg1"/>
                </a:solidFill>
              </a:rPr>
              <a:t>Nous sommes la plus grande association de la communauté Légionnaire. </a:t>
            </a:r>
            <a:endParaRPr lang="fr-FR" sz="2200" dirty="0">
              <a:solidFill>
                <a:schemeClr val="bg1"/>
              </a:solidFill>
            </a:endParaRPr>
          </a:p>
          <a:p>
            <a:pPr algn="just"/>
            <a:r>
              <a:rPr lang="fr-FR" sz="2200" b="1" dirty="0">
                <a:solidFill>
                  <a:schemeClr val="bg1"/>
                </a:solidFill>
              </a:rPr>
              <a:t>Notre association est indépendants et ne reçoit ni subventions de l’état ni quelconque aide des collectivités territoriales! </a:t>
            </a:r>
            <a:endParaRPr lang="fr-FR" sz="2200" dirty="0">
              <a:solidFill>
                <a:schemeClr val="bg1"/>
              </a:solidFill>
            </a:endParaRPr>
          </a:p>
          <a:p>
            <a:pPr algn="just"/>
            <a:endParaRPr lang="fr-FR" sz="800" dirty="0">
              <a:solidFill>
                <a:schemeClr val="bg1"/>
              </a:solidFill>
            </a:endParaRPr>
          </a:p>
          <a:p>
            <a:pPr algn="just"/>
            <a:r>
              <a:rPr lang="fr-FR" sz="2200" b="1" dirty="0">
                <a:solidFill>
                  <a:schemeClr val="bg1"/>
                </a:solidFill>
              </a:rPr>
              <a:t>Aujourd’hui nous avons des membres dans les cinq continents et nos actions sont appréciées.</a:t>
            </a:r>
            <a:r>
              <a:rPr lang="fr-FR" sz="800" b="1" dirty="0">
                <a:solidFill>
                  <a:schemeClr val="bg1"/>
                </a:solidFill>
              </a:rPr>
              <a:t> </a:t>
            </a:r>
          </a:p>
          <a:p>
            <a:endParaRPr lang="fr-FR" sz="800" dirty="0">
              <a:solidFill>
                <a:schemeClr val="bg1"/>
              </a:solidFill>
            </a:endParaRPr>
          </a:p>
          <a:p>
            <a:pPr algn="just"/>
            <a:r>
              <a:rPr lang="fr-FR" sz="2200" b="1" dirty="0">
                <a:solidFill>
                  <a:schemeClr val="bg1"/>
                </a:solidFill>
              </a:rPr>
              <a:t>Sans faire l’ombre ni à polémiquer, après avis des membres du CA et du Conseil des Sages seront mises au vote pour: l’ASAF UDAC-13, SF-Paris SF-Aubagne, SN-PACA, SAMLE, ACOMAR et l’ACVG de BDR (dite Coordination)  qu’à la condition déjà évoquée à nos assemblées générales depuis l’année 2000</a:t>
            </a:r>
            <a:r>
              <a:rPr lang="fr-FR" sz="2000" b="1" dirty="0">
                <a:solidFill>
                  <a:schemeClr val="bg1"/>
                </a:solidFill>
              </a:rPr>
              <a:t>.  </a:t>
            </a:r>
          </a:p>
          <a:p>
            <a:pPr algn="ctr"/>
            <a:r>
              <a:rPr lang="fr-FR" sz="2800" b="1" dirty="0">
                <a:solidFill>
                  <a:schemeClr val="bg1"/>
                </a:solidFill>
              </a:rPr>
              <a:t>NE PAS TOUCHER A L’AACLE !</a:t>
            </a:r>
          </a:p>
          <a:p>
            <a:endParaRPr lang="fr-FR" sz="800" dirty="0">
              <a:solidFill>
                <a:schemeClr val="bg1"/>
              </a:solidFill>
            </a:endParaRPr>
          </a:p>
          <a:p>
            <a:pPr algn="just"/>
            <a:r>
              <a:rPr lang="fr-FR" sz="2000" b="1" dirty="0">
                <a:solidFill>
                  <a:schemeClr val="bg1"/>
                </a:solidFill>
              </a:rPr>
              <a:t>Pour répondre à nos membres éloignés de Marseille nous avons créé  l’ANACLE ce qui ne change en rien dans notre travail de bénévolat mais cela nous permet de mieux les suivre et remercier surtout les personnes altruistes qui se dévouent sans cesse.</a:t>
            </a:r>
            <a:endParaRPr lang="fr-FR" sz="2000" dirty="0">
              <a:solidFill>
                <a:schemeClr val="bg1"/>
              </a:solidFill>
            </a:endParaRPr>
          </a:p>
          <a:p>
            <a:pPr algn="just"/>
            <a:endParaRPr lang="fr-FR" b="1"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639163"/>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rgbClr val="FFFF00"/>
                </a:solidFill>
              </a:rPr>
              <a:t>29 Lcl Constantin LIANOS 17 12 2021</a:t>
            </a:r>
            <a:endParaRPr lang="fr-FR" sz="1000" dirty="0">
              <a:solidFill>
                <a:srgbClr val="FFFF00"/>
              </a:solidFill>
            </a:endParaRPr>
          </a:p>
        </p:txBody>
      </p:sp>
      <p:pic>
        <p:nvPicPr>
          <p:cNvPr id="11" name="Image 10">
            <a:extLst>
              <a:ext uri="{FF2B5EF4-FFF2-40B4-BE49-F238E27FC236}">
                <a16:creationId xmlns:a16="http://schemas.microsoft.com/office/drawing/2014/main" id="{B77613C9-8886-094F-8855-980AD9DFC47D}"/>
              </a:ext>
            </a:extLst>
          </p:cNvPr>
          <p:cNvPicPr>
            <a:picLocks noChangeAspect="1"/>
          </p:cNvPicPr>
          <p:nvPr/>
        </p:nvPicPr>
        <p:blipFill>
          <a:blip r:embed="rId5"/>
          <a:stretch>
            <a:fillRect/>
          </a:stretch>
        </p:blipFill>
        <p:spPr>
          <a:xfrm>
            <a:off x="8134594" y="22461"/>
            <a:ext cx="942999" cy="900815"/>
          </a:xfrm>
          <a:prstGeom prst="rect">
            <a:avLst/>
          </a:prstGeom>
        </p:spPr>
      </p:pic>
    </p:spTree>
    <p:extLst>
      <p:ext uri="{BB962C8B-B14F-4D97-AF65-F5344CB8AC3E}">
        <p14:creationId xmlns:p14="http://schemas.microsoft.com/office/powerpoint/2010/main" val="256260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9" y="44624"/>
            <a:ext cx="1783308" cy="161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0BE047D7-AFE6-BB4A-BB92-AEA08A84905E}"/>
              </a:ext>
            </a:extLst>
          </p:cNvPr>
          <p:cNvPicPr>
            <a:picLocks noChangeAspect="1"/>
          </p:cNvPicPr>
          <p:nvPr/>
        </p:nvPicPr>
        <p:blipFill>
          <a:blip r:embed="rId5"/>
          <a:stretch>
            <a:fillRect/>
          </a:stretch>
        </p:blipFill>
        <p:spPr>
          <a:xfrm>
            <a:off x="1893316" y="158389"/>
            <a:ext cx="5255723" cy="678323"/>
          </a:xfrm>
          <a:prstGeom prst="rect">
            <a:avLst/>
          </a:prstGeom>
        </p:spPr>
      </p:pic>
      <p:pic>
        <p:nvPicPr>
          <p:cNvPr id="3" name="Image 2">
            <a:extLst>
              <a:ext uri="{FF2B5EF4-FFF2-40B4-BE49-F238E27FC236}">
                <a16:creationId xmlns:a16="http://schemas.microsoft.com/office/drawing/2014/main" id="{54D03F98-C739-594F-9CB7-89AE323BD365}"/>
              </a:ext>
            </a:extLst>
          </p:cNvPr>
          <p:cNvPicPr>
            <a:picLocks noChangeAspect="1"/>
          </p:cNvPicPr>
          <p:nvPr/>
        </p:nvPicPr>
        <p:blipFill>
          <a:blip r:embed="rId6"/>
          <a:stretch>
            <a:fillRect/>
          </a:stretch>
        </p:blipFill>
        <p:spPr>
          <a:xfrm>
            <a:off x="52389" y="2708920"/>
            <a:ext cx="1435100" cy="2628900"/>
          </a:xfrm>
          <a:prstGeom prst="rect">
            <a:avLst/>
          </a:prstGeom>
        </p:spPr>
      </p:pic>
      <p:pic>
        <p:nvPicPr>
          <p:cNvPr id="4" name="Image 3">
            <a:extLst>
              <a:ext uri="{FF2B5EF4-FFF2-40B4-BE49-F238E27FC236}">
                <a16:creationId xmlns:a16="http://schemas.microsoft.com/office/drawing/2014/main" id="{7202535D-E0D4-EA48-9A6F-CA3307066411}"/>
              </a:ext>
            </a:extLst>
          </p:cNvPr>
          <p:cNvPicPr>
            <a:picLocks noChangeAspect="1"/>
          </p:cNvPicPr>
          <p:nvPr/>
        </p:nvPicPr>
        <p:blipFill>
          <a:blip r:embed="rId7"/>
          <a:stretch>
            <a:fillRect/>
          </a:stretch>
        </p:blipFill>
        <p:spPr>
          <a:xfrm>
            <a:off x="3189937" y="749739"/>
            <a:ext cx="2810340" cy="2498080"/>
          </a:xfrm>
          <a:prstGeom prst="rect">
            <a:avLst/>
          </a:prstGeom>
        </p:spPr>
      </p:pic>
      <p:pic>
        <p:nvPicPr>
          <p:cNvPr id="5" name="Image 4">
            <a:extLst>
              <a:ext uri="{FF2B5EF4-FFF2-40B4-BE49-F238E27FC236}">
                <a16:creationId xmlns:a16="http://schemas.microsoft.com/office/drawing/2014/main" id="{1D11966D-283A-6A44-82B6-700C4C83581C}"/>
              </a:ext>
            </a:extLst>
          </p:cNvPr>
          <p:cNvPicPr>
            <a:picLocks noChangeAspect="1"/>
          </p:cNvPicPr>
          <p:nvPr/>
        </p:nvPicPr>
        <p:blipFill>
          <a:blip r:embed="rId8"/>
          <a:stretch>
            <a:fillRect/>
          </a:stretch>
        </p:blipFill>
        <p:spPr>
          <a:xfrm>
            <a:off x="2195736" y="3429000"/>
            <a:ext cx="4428919" cy="2821650"/>
          </a:xfrm>
          <a:prstGeom prst="rect">
            <a:avLst/>
          </a:prstGeom>
        </p:spPr>
      </p:pic>
      <p:pic>
        <p:nvPicPr>
          <p:cNvPr id="8" name="Image 7">
            <a:extLst>
              <a:ext uri="{FF2B5EF4-FFF2-40B4-BE49-F238E27FC236}">
                <a16:creationId xmlns:a16="http://schemas.microsoft.com/office/drawing/2014/main" id="{C3B89935-2271-E442-9A15-54C1EC12599E}"/>
              </a:ext>
            </a:extLst>
          </p:cNvPr>
          <p:cNvPicPr>
            <a:picLocks noChangeAspect="1"/>
          </p:cNvPicPr>
          <p:nvPr/>
        </p:nvPicPr>
        <p:blipFill>
          <a:blip r:embed="rId9"/>
          <a:stretch>
            <a:fillRect/>
          </a:stretch>
        </p:blipFill>
        <p:spPr>
          <a:xfrm>
            <a:off x="7629018" y="2597145"/>
            <a:ext cx="1384300" cy="2540000"/>
          </a:xfrm>
          <a:prstGeom prst="rect">
            <a:avLst/>
          </a:prstGeom>
        </p:spPr>
      </p:pic>
      <p:sp>
        <p:nvSpPr>
          <p:cNvPr id="13" name="Rectangle 12">
            <a:extLst>
              <a:ext uri="{FF2B5EF4-FFF2-40B4-BE49-F238E27FC236}">
                <a16:creationId xmlns:a16="http://schemas.microsoft.com/office/drawing/2014/main" id="{AC64A949-8245-8D49-92D7-269B99511854}"/>
              </a:ext>
            </a:extLst>
          </p:cNvPr>
          <p:cNvSpPr/>
          <p:nvPr/>
        </p:nvSpPr>
        <p:spPr>
          <a:xfrm>
            <a:off x="2937122" y="6453336"/>
            <a:ext cx="3579093"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3 </a:t>
            </a:r>
            <a:r>
              <a:rPr lang="fr-FR" sz="1200" b="1" dirty="0" err="1">
                <a:solidFill>
                  <a:schemeClr val="bg1"/>
                </a:solidFill>
              </a:rPr>
              <a:t>Lcl</a:t>
            </a:r>
            <a:r>
              <a:rPr lang="fr-FR" sz="1200" b="1" dirty="0">
                <a:solidFill>
                  <a:schemeClr val="bg1"/>
                </a:solidFill>
              </a:rPr>
              <a:t> Constantin LIANOS 17 12 2021</a:t>
            </a:r>
            <a:endParaRPr lang="fr-FR" sz="1200" dirty="0">
              <a:solidFill>
                <a:schemeClr val="bg1"/>
              </a:solidFill>
            </a:endParaRPr>
          </a:p>
        </p:txBody>
      </p:sp>
      <p:pic>
        <p:nvPicPr>
          <p:cNvPr id="14" name="Image 13">
            <a:extLst>
              <a:ext uri="{FF2B5EF4-FFF2-40B4-BE49-F238E27FC236}">
                <a16:creationId xmlns:a16="http://schemas.microsoft.com/office/drawing/2014/main" id="{14610CF4-D2EB-D844-84F6-63F428CDC846}"/>
              </a:ext>
            </a:extLst>
          </p:cNvPr>
          <p:cNvPicPr>
            <a:picLocks noChangeAspect="1"/>
          </p:cNvPicPr>
          <p:nvPr/>
        </p:nvPicPr>
        <p:blipFill>
          <a:blip r:embed="rId10"/>
          <a:stretch>
            <a:fillRect/>
          </a:stretch>
        </p:blipFill>
        <p:spPr>
          <a:xfrm>
            <a:off x="7508323" y="44624"/>
            <a:ext cx="1600181" cy="1528600"/>
          </a:xfrm>
          <a:prstGeom prst="rect">
            <a:avLst/>
          </a:prstGeom>
        </p:spPr>
      </p:pic>
    </p:spTree>
    <p:extLst>
      <p:ext uri="{BB962C8B-B14F-4D97-AF65-F5344CB8AC3E}">
        <p14:creationId xmlns:p14="http://schemas.microsoft.com/office/powerpoint/2010/main" val="167931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70384"/>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7" y="-273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Rapport Moral – Rappel !</a:t>
            </a:r>
          </a:p>
        </p:txBody>
      </p:sp>
      <p:sp>
        <p:nvSpPr>
          <p:cNvPr id="13" name="Rectangle 12">
            <a:extLst>
              <a:ext uri="{FF2B5EF4-FFF2-40B4-BE49-F238E27FC236}">
                <a16:creationId xmlns:a16="http://schemas.microsoft.com/office/drawing/2014/main" id="{24B4E075-B025-2240-84F0-D04E22E4274B}"/>
              </a:ext>
            </a:extLst>
          </p:cNvPr>
          <p:cNvSpPr/>
          <p:nvPr/>
        </p:nvSpPr>
        <p:spPr>
          <a:xfrm>
            <a:off x="207963" y="851559"/>
            <a:ext cx="8756525" cy="5447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000" b="1" dirty="0">
                <a:solidFill>
                  <a:schemeClr val="bg1"/>
                </a:solidFill>
              </a:rPr>
              <a:t>Historique: Une mutuelle fut crée par les épouses des officiers et Sous-officiers et Légionnaires.  La mutuelle des anciens a vu le jour en 1888 ! Nos origines et le début de la vie associative de la Légion a bien démarré à Marseille !</a:t>
            </a:r>
            <a:endParaRPr lang="fr-FR" sz="800" b="1" dirty="0">
              <a:solidFill>
                <a:schemeClr val="bg1"/>
              </a:solidFill>
            </a:endParaRPr>
          </a:p>
          <a:p>
            <a:endParaRPr lang="fr-FR" sz="800" dirty="0">
              <a:solidFill>
                <a:schemeClr val="bg1"/>
              </a:solidFill>
            </a:endParaRPr>
          </a:p>
          <a:p>
            <a:r>
              <a:rPr lang="fr-FR" sz="2000" b="1" dirty="0">
                <a:solidFill>
                  <a:schemeClr val="bg1"/>
                </a:solidFill>
              </a:rPr>
              <a:t>La loi 1901 n’est arrivée que trois plus tard et les chapitres d’application encore plus tard !</a:t>
            </a:r>
            <a:r>
              <a:rPr lang="fr-FR" sz="800" b="1" dirty="0">
                <a:solidFill>
                  <a:schemeClr val="bg1"/>
                </a:solidFill>
              </a:rPr>
              <a:t> </a:t>
            </a:r>
          </a:p>
          <a:p>
            <a:endParaRPr lang="fr-FR" sz="800" b="1" dirty="0">
              <a:solidFill>
                <a:schemeClr val="bg1"/>
              </a:solidFill>
            </a:endParaRPr>
          </a:p>
          <a:p>
            <a:endParaRPr lang="fr-FR" sz="800" dirty="0">
              <a:solidFill>
                <a:schemeClr val="bg1"/>
              </a:solidFill>
            </a:endParaRPr>
          </a:p>
          <a:p>
            <a:r>
              <a:rPr lang="fr-FR" sz="2000" b="1" dirty="0">
                <a:solidFill>
                  <a:schemeClr val="bg1"/>
                </a:solidFill>
              </a:rPr>
              <a:t>Historiquement depuis sa création cette mutuelle a été toujours appréciée par certains détestée par d’autres !</a:t>
            </a:r>
          </a:p>
          <a:p>
            <a:endParaRPr lang="fr-FR" sz="800" b="1" dirty="0">
              <a:solidFill>
                <a:schemeClr val="bg1"/>
              </a:solidFill>
            </a:endParaRPr>
          </a:p>
          <a:p>
            <a:endParaRPr lang="fr-FR" sz="800" dirty="0">
              <a:solidFill>
                <a:schemeClr val="bg1"/>
              </a:solidFill>
            </a:endParaRPr>
          </a:p>
          <a:p>
            <a:pPr algn="just"/>
            <a:r>
              <a:rPr lang="fr-FR" sz="2000" b="1" dirty="0">
                <a:solidFill>
                  <a:schemeClr val="bg1"/>
                </a:solidFill>
              </a:rPr>
              <a:t>La maison du Légionnaire d’Auriol nous la devons à l’AALE de Marseille et à son président de l’époque !!! pour gagner gain de causse il a été incarcéré car il s’est battu pour les retraites des Légionnaires d’origine allemande ! durant la 1ère guerre ainsi que pour la 2</a:t>
            </a:r>
            <a:r>
              <a:rPr lang="fr-FR" sz="2000" b="1" baseline="30000" dirty="0">
                <a:solidFill>
                  <a:schemeClr val="bg1"/>
                </a:solidFill>
              </a:rPr>
              <a:t>ème</a:t>
            </a:r>
            <a:r>
              <a:rPr lang="fr-FR" sz="2000" b="1" dirty="0">
                <a:solidFill>
                  <a:schemeClr val="bg1"/>
                </a:solidFill>
              </a:rPr>
              <a:t> !</a:t>
            </a:r>
          </a:p>
          <a:p>
            <a:pPr algn="just"/>
            <a:r>
              <a:rPr lang="fr-FR" sz="2000" b="1" dirty="0">
                <a:solidFill>
                  <a:schemeClr val="bg1"/>
                </a:solidFill>
              </a:rPr>
              <a:t>Rien n’a changé donc depuis 1931.</a:t>
            </a:r>
          </a:p>
          <a:p>
            <a:pPr algn="just"/>
            <a:endParaRPr lang="fr-FR" sz="800" dirty="0">
              <a:solidFill>
                <a:schemeClr val="bg1"/>
              </a:solidFill>
            </a:endParaRPr>
          </a:p>
          <a:p>
            <a:pPr algn="just"/>
            <a:r>
              <a:rPr lang="fr-FR" sz="2000" b="1" dirty="0">
                <a:solidFill>
                  <a:schemeClr val="bg1"/>
                </a:solidFill>
              </a:rPr>
              <a:t>C’est vrai que le parisiens sont coupés de la réalité du terrain, c’est classique ! Qu’ils y restent ! </a:t>
            </a:r>
            <a:endParaRPr lang="fr-FR" b="1" dirty="0">
              <a:solidFill>
                <a:schemeClr val="bg1"/>
              </a:solidFill>
            </a:endParaRP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30 Lcl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6A08A9D0-C4FB-124F-954E-362607AEB300}"/>
              </a:ext>
            </a:extLst>
          </p:cNvPr>
          <p:cNvPicPr>
            <a:picLocks noChangeAspect="1"/>
          </p:cNvPicPr>
          <p:nvPr/>
        </p:nvPicPr>
        <p:blipFill>
          <a:blip r:embed="rId5"/>
          <a:stretch>
            <a:fillRect/>
          </a:stretch>
        </p:blipFill>
        <p:spPr>
          <a:xfrm>
            <a:off x="8286325" y="37977"/>
            <a:ext cx="736583" cy="703633"/>
          </a:xfrm>
          <a:prstGeom prst="rect">
            <a:avLst/>
          </a:prstGeom>
        </p:spPr>
      </p:pic>
    </p:spTree>
    <p:extLst>
      <p:ext uri="{BB962C8B-B14F-4D97-AF65-F5344CB8AC3E}">
        <p14:creationId xmlns:p14="http://schemas.microsoft.com/office/powerpoint/2010/main" val="139126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rectangle 5">
            <a:extLst>
              <a:ext uri="{FF2B5EF4-FFF2-40B4-BE49-F238E27FC236}">
                <a16:creationId xmlns:a16="http://schemas.microsoft.com/office/drawing/2014/main" id="{F356CAEB-676E-4339-9776-866EDB932C17}"/>
              </a:ext>
            </a:extLst>
          </p:cNvPr>
          <p:cNvSpPr/>
          <p:nvPr/>
        </p:nvSpPr>
        <p:spPr>
          <a:xfrm rot="5400000">
            <a:off x="1108025" y="-1147418"/>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5" y="4418"/>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971601" y="44624"/>
            <a:ext cx="6840760"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400" b="1" dirty="0">
                <a:solidFill>
                  <a:schemeClr val="bg1"/>
                </a:solidFill>
              </a:rPr>
              <a:t>Rapport Moral suite</a:t>
            </a:r>
          </a:p>
          <a:p>
            <a:pPr algn="ctr"/>
            <a:r>
              <a:rPr lang="fr-FR" sz="1400" b="1" dirty="0">
                <a:solidFill>
                  <a:schemeClr val="bg1"/>
                </a:solidFill>
              </a:rPr>
              <a:t>LES COMPILATIONS C’EST SUIVANT MON EMPLOI DU TEMPS - RESUME </a:t>
            </a:r>
          </a:p>
        </p:txBody>
      </p:sp>
      <p:sp>
        <p:nvSpPr>
          <p:cNvPr id="13" name="Rectangle 12">
            <a:extLst>
              <a:ext uri="{FF2B5EF4-FFF2-40B4-BE49-F238E27FC236}">
                <a16:creationId xmlns:a16="http://schemas.microsoft.com/office/drawing/2014/main" id="{24B4E075-B025-2240-84F0-D04E22E4274B}"/>
              </a:ext>
            </a:extLst>
          </p:cNvPr>
          <p:cNvSpPr/>
          <p:nvPr/>
        </p:nvSpPr>
        <p:spPr>
          <a:xfrm>
            <a:off x="44238" y="653937"/>
            <a:ext cx="9055526" cy="61555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1300" b="1" dirty="0">
                <a:solidFill>
                  <a:srgbClr val="FFFF00"/>
                </a:solidFill>
              </a:rPr>
              <a:t>En préambule, A l’Honneur , Le morning zapping, En forme, en panne, Podium de la médiocrité, Justice au singulier  -Vu du droit, Bottin mondain, Editos :</a:t>
            </a:r>
            <a:endParaRPr lang="fr-FR" sz="1400" b="1" dirty="0">
              <a:solidFill>
                <a:srgbClr val="FFFF00"/>
              </a:solidFill>
            </a:endParaRPr>
          </a:p>
          <a:p>
            <a:r>
              <a:rPr lang="fr-FR" sz="1400" b="1" dirty="0">
                <a:solidFill>
                  <a:schemeClr val="bg1"/>
                </a:solidFill>
              </a:rPr>
              <a:t>1 - ENJEUX DE LA DEFENSE - DOCTRINE - CONCEPTS - MISSIONS - ETHIQUES - DROIT - LAÏCITÉ </a:t>
            </a:r>
          </a:p>
          <a:p>
            <a:r>
              <a:rPr lang="fr-FR" sz="1400" b="1" dirty="0">
                <a:solidFill>
                  <a:schemeClr val="bg1"/>
                </a:solidFill>
              </a:rPr>
              <a:t>2 - RELATIONS - INTERNATIONALES </a:t>
            </a:r>
          </a:p>
          <a:p>
            <a:r>
              <a:rPr lang="fr-FR" sz="1400" b="1" dirty="0">
                <a:solidFill>
                  <a:schemeClr val="bg1"/>
                </a:solidFill>
              </a:rPr>
              <a:t>3 - GEOPOLITIQUE- GEOSTRATEGIE- DISSUASION - DIPLOMATIE - G7 et plus si affinités ! </a:t>
            </a:r>
          </a:p>
          <a:p>
            <a:r>
              <a:rPr lang="fr-FR" sz="1400" b="1" dirty="0">
                <a:solidFill>
                  <a:schemeClr val="bg1"/>
                </a:solidFill>
              </a:rPr>
              <a:t>4 - ARMEMENTS - MATERIELS - INDUSTRIES - ECONOMIE - TRANSPORTS :</a:t>
            </a:r>
          </a:p>
          <a:p>
            <a:r>
              <a:rPr lang="fr-FR" sz="1400" b="1" dirty="0">
                <a:solidFill>
                  <a:schemeClr val="bg1"/>
                </a:solidFill>
              </a:rPr>
              <a:t>5 - LES FORCES ARMEES - AIR-MER-TERRE - GENDARMERIE - POLICE - INTERPOL - SECURITE CIVILE :</a:t>
            </a:r>
          </a:p>
          <a:p>
            <a:r>
              <a:rPr lang="fr-FR" sz="1400" b="1" dirty="0">
                <a:solidFill>
                  <a:schemeClr val="bg1"/>
                </a:solidFill>
              </a:rPr>
              <a:t>6 - ARMEES - NATION - SOLIDARITE - ANCIENS COMBATTANTS - DEVOIR DE MEMOIRE - IN MEMORIAM  </a:t>
            </a:r>
          </a:p>
          <a:p>
            <a:r>
              <a:rPr lang="fr-FR" sz="1400" b="1" dirty="0">
                <a:solidFill>
                  <a:schemeClr val="bg1"/>
                </a:solidFill>
              </a:rPr>
              <a:t>7 - RENSEIGNEMENTS - MENACES - ESPIONNAGE - GUERRE FROIDE - DESINFORMATION - TRAHISONS - </a:t>
            </a:r>
          </a:p>
          <a:p>
            <a:r>
              <a:rPr lang="fr-FR" sz="1400" b="1" dirty="0">
                <a:solidFill>
                  <a:schemeClr val="bg1"/>
                </a:solidFill>
              </a:rPr>
              <a:t>8 - TERRORISME - ANTI-TERRORISME - SALAFISME - FRERES MUSULMANS - MAFIAS - ATTENTATS- COMPLOTS- </a:t>
            </a:r>
          </a:p>
          <a:p>
            <a:r>
              <a:rPr lang="fr-FR" sz="1400" b="1" dirty="0">
                <a:solidFill>
                  <a:schemeClr val="bg1"/>
                </a:solidFill>
              </a:rPr>
              <a:t>9 - ZONES DE CONFLITS - PROCHAINS CONFLITS - OPEX - SAHEL - RETEX : </a:t>
            </a:r>
          </a:p>
          <a:p>
            <a:r>
              <a:rPr lang="fr-FR" sz="1400" b="1" dirty="0">
                <a:solidFill>
                  <a:schemeClr val="bg1"/>
                </a:solidFill>
              </a:rPr>
              <a:t>10 - SURETE - SECURITE-INTERIEURE - PREVENTION - INTEGRITE DU TERRITOIRE - POLITIQUE</a:t>
            </a:r>
          </a:p>
          <a:p>
            <a:r>
              <a:rPr lang="fr-FR" sz="1400" b="1" dirty="0">
                <a:solidFill>
                  <a:schemeClr val="bg1"/>
                </a:solidFill>
              </a:rPr>
              <a:t>11 - CYBER - CRIMINALITE - RESEAUX - CONFLITS SOCIAUX - HIGH TECH :</a:t>
            </a:r>
          </a:p>
          <a:p>
            <a:r>
              <a:rPr lang="fr-FR" sz="1400" b="1" dirty="0">
                <a:solidFill>
                  <a:schemeClr val="bg1"/>
                </a:solidFill>
              </a:rPr>
              <a:t>12 - NUCLEAIRE - DISSUASION - NRBC - RISQUES DES NOUVELLES TECHNOLOGIES - ESPACE : </a:t>
            </a:r>
          </a:p>
          <a:p>
            <a:r>
              <a:rPr lang="fr-FR" sz="1400" b="1" dirty="0">
                <a:solidFill>
                  <a:schemeClr val="bg1"/>
                </a:solidFill>
              </a:rPr>
              <a:t>13 - COMMUNIQUES ET RAYONNEMENT </a:t>
            </a:r>
          </a:p>
          <a:p>
            <a:r>
              <a:rPr lang="fr-FR" sz="1400" b="1" dirty="0">
                <a:solidFill>
                  <a:schemeClr val="bg1"/>
                </a:solidFill>
              </a:rPr>
              <a:t>14 - ECOLOGIE - ENERGIE - ENVIRONNEMENT - CLIMAT - TAXES - IMPÔTS IR - CATASTROPHES </a:t>
            </a:r>
          </a:p>
          <a:p>
            <a:r>
              <a:rPr lang="fr-FR" sz="1400" b="1" dirty="0">
                <a:solidFill>
                  <a:schemeClr val="bg1"/>
                </a:solidFill>
              </a:rPr>
              <a:t>15 - GEOPOLITIQUE DE LA CULTURE - MONDIALISATION </a:t>
            </a:r>
          </a:p>
          <a:p>
            <a:r>
              <a:rPr lang="fr-FR" sz="1400" b="1" dirty="0">
                <a:solidFill>
                  <a:schemeClr val="bg1"/>
                </a:solidFill>
              </a:rPr>
              <a:t>16 - GEOPOLITIQUE DE L’INFORMATION :</a:t>
            </a:r>
          </a:p>
          <a:p>
            <a:r>
              <a:rPr lang="fr-FR" sz="1400" b="1" dirty="0">
                <a:solidFill>
                  <a:schemeClr val="bg1"/>
                </a:solidFill>
              </a:rPr>
              <a:t>17 - SANTE - PANDEMIES :</a:t>
            </a:r>
          </a:p>
          <a:p>
            <a:r>
              <a:rPr lang="fr-FR" sz="1400" b="1" dirty="0">
                <a:solidFill>
                  <a:schemeClr val="bg1"/>
                </a:solidFill>
              </a:rPr>
              <a:t>18 - REVUE DE PRESSE DES CHOSES MALFRATES :</a:t>
            </a:r>
          </a:p>
          <a:p>
            <a:r>
              <a:rPr lang="fr-FR" sz="1400" b="1" dirty="0">
                <a:solidFill>
                  <a:schemeClr val="bg1"/>
                </a:solidFill>
              </a:rPr>
              <a:t>19 - CHRONIQUES :</a:t>
            </a:r>
          </a:p>
          <a:p>
            <a:r>
              <a:rPr lang="fr-FR" sz="1400" b="1" dirty="0">
                <a:solidFill>
                  <a:schemeClr val="bg1"/>
                </a:solidFill>
              </a:rPr>
              <a:t>20 - PRESSE ÉTRANGÈRE :</a:t>
            </a:r>
          </a:p>
          <a:p>
            <a:r>
              <a:rPr lang="fr-FR" sz="1400" b="1" dirty="0">
                <a:solidFill>
                  <a:schemeClr val="bg1"/>
                </a:solidFill>
              </a:rPr>
              <a:t>21 - POSTES A POURVOIR POUR LES ACTIFS, BENEVOLES ET RETRAITES :</a:t>
            </a:r>
          </a:p>
          <a:p>
            <a:r>
              <a:rPr lang="fr-FR" sz="1400" b="1" dirty="0">
                <a:solidFill>
                  <a:schemeClr val="bg1"/>
                </a:solidFill>
              </a:rPr>
              <a:t>22 - INSOLITES :                                                                    </a:t>
            </a:r>
            <a:r>
              <a:rPr lang="fr-FR" sz="1400" b="1" dirty="0">
                <a:solidFill>
                  <a:srgbClr val="FFFF00"/>
                </a:solidFill>
              </a:rPr>
              <a:t>« </a:t>
            </a:r>
            <a:r>
              <a:rPr lang="fr-FR" b="1" dirty="0">
                <a:solidFill>
                  <a:srgbClr val="FFFF00"/>
                </a:solidFill>
              </a:rPr>
              <a:t>JE CHERCHE DES VOLONTAIRES »</a:t>
            </a:r>
          </a:p>
          <a:p>
            <a:r>
              <a:rPr lang="fr-FR" sz="1400" b="1" dirty="0">
                <a:solidFill>
                  <a:schemeClr val="bg1"/>
                </a:solidFill>
              </a:rPr>
              <a:t>23 - LIENS INTERESSANTS </a:t>
            </a:r>
          </a:p>
        </p:txBody>
      </p:sp>
      <p:sp>
        <p:nvSpPr>
          <p:cNvPr id="14" name="Rectangle 13">
            <a:extLst>
              <a:ext uri="{FF2B5EF4-FFF2-40B4-BE49-F238E27FC236}">
                <a16:creationId xmlns:a16="http://schemas.microsoft.com/office/drawing/2014/main" id="{7C96ECC2-D7AA-4742-B33A-E997577580F3}"/>
              </a:ext>
            </a:extLst>
          </p:cNvPr>
          <p:cNvSpPr/>
          <p:nvPr/>
        </p:nvSpPr>
        <p:spPr>
          <a:xfrm>
            <a:off x="2937122" y="6639163"/>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31 Lcl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B8FE39DA-D83A-CF4D-B1FD-F49F98D82944}"/>
              </a:ext>
            </a:extLst>
          </p:cNvPr>
          <p:cNvPicPr>
            <a:picLocks noChangeAspect="1"/>
          </p:cNvPicPr>
          <p:nvPr/>
        </p:nvPicPr>
        <p:blipFill>
          <a:blip r:embed="rId4"/>
          <a:stretch>
            <a:fillRect/>
          </a:stretch>
        </p:blipFill>
        <p:spPr>
          <a:xfrm>
            <a:off x="8258516" y="0"/>
            <a:ext cx="850509" cy="812463"/>
          </a:xfrm>
          <a:prstGeom prst="rect">
            <a:avLst/>
          </a:prstGeom>
        </p:spPr>
      </p:pic>
    </p:spTree>
    <p:extLst>
      <p:ext uri="{BB962C8B-B14F-4D97-AF65-F5344CB8AC3E}">
        <p14:creationId xmlns:p14="http://schemas.microsoft.com/office/powerpoint/2010/main" val="3866887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8" y="-1156378"/>
            <a:ext cx="6858000" cy="9180512"/>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203321" y="-1147878"/>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139425" y="242645"/>
            <a:ext cx="667293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Approbation rapport moral 2021</a:t>
            </a:r>
            <a:endParaRPr lang="fr-FR" sz="2800" dirty="0">
              <a:solidFill>
                <a:srgbClr val="FFFF00"/>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686355" y="1356222"/>
            <a:ext cx="153371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VOTE</a:t>
            </a:r>
            <a:endParaRPr lang="fr-FR" sz="2800" dirty="0">
              <a:solidFill>
                <a:srgbClr val="FFFF00"/>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549325" y="2389885"/>
            <a:ext cx="1930400" cy="1282700"/>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6804248" y="2356586"/>
            <a:ext cx="1930400" cy="1282700"/>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2459668" y="2389885"/>
            <a:ext cx="4032448" cy="3179065"/>
          </a:xfrm>
          <a:prstGeom prst="rect">
            <a:avLst/>
          </a:prstGeom>
        </p:spPr>
      </p:pic>
      <p:sp>
        <p:nvSpPr>
          <p:cNvPr id="13" name="Rectangle 12">
            <a:extLst>
              <a:ext uri="{FF2B5EF4-FFF2-40B4-BE49-F238E27FC236}">
                <a16:creationId xmlns:a16="http://schemas.microsoft.com/office/drawing/2014/main" id="{6D0972D3-79BB-5F49-AE31-EBBE5EC2BECC}"/>
              </a:ext>
            </a:extLst>
          </p:cNvPr>
          <p:cNvSpPr/>
          <p:nvPr/>
        </p:nvSpPr>
        <p:spPr>
          <a:xfrm>
            <a:off x="2544763" y="6503143"/>
            <a:ext cx="3435077"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32  </a:t>
            </a:r>
            <a:r>
              <a:rPr lang="fr-FR" sz="1200" b="1" dirty="0" err="1">
                <a:solidFill>
                  <a:schemeClr val="bg1"/>
                </a:solidFill>
              </a:rPr>
              <a:t>Lcl</a:t>
            </a:r>
            <a:r>
              <a:rPr lang="fr-FR" sz="1200" b="1" dirty="0">
                <a:solidFill>
                  <a:schemeClr val="bg1"/>
                </a:solidFill>
              </a:rPr>
              <a:t> Constantin LIANOS 17 12 2021</a:t>
            </a:r>
            <a:endParaRPr lang="fr-FR" sz="1200" dirty="0">
              <a:solidFill>
                <a:schemeClr val="bg1"/>
              </a:solidFill>
            </a:endParaRPr>
          </a:p>
        </p:txBody>
      </p:sp>
      <p:pic>
        <p:nvPicPr>
          <p:cNvPr id="14" name="Image 13">
            <a:extLst>
              <a:ext uri="{FF2B5EF4-FFF2-40B4-BE49-F238E27FC236}">
                <a16:creationId xmlns:a16="http://schemas.microsoft.com/office/drawing/2014/main" id="{F93352E7-F791-D149-A29A-3259986AA764}"/>
              </a:ext>
            </a:extLst>
          </p:cNvPr>
          <p:cNvPicPr>
            <a:picLocks noChangeAspect="1"/>
          </p:cNvPicPr>
          <p:nvPr/>
        </p:nvPicPr>
        <p:blipFill>
          <a:blip r:embed="rId7"/>
          <a:stretch>
            <a:fillRect/>
          </a:stretch>
        </p:blipFill>
        <p:spPr>
          <a:xfrm>
            <a:off x="8052193" y="124519"/>
            <a:ext cx="1091807" cy="1042967"/>
          </a:xfrm>
          <a:prstGeom prst="rect">
            <a:avLst/>
          </a:prstGeom>
        </p:spPr>
      </p:pic>
    </p:spTree>
    <p:extLst>
      <p:ext uri="{BB962C8B-B14F-4D97-AF65-F5344CB8AC3E}">
        <p14:creationId xmlns:p14="http://schemas.microsoft.com/office/powerpoint/2010/main" val="721770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28589"/>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14425"/>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0" name="Rectangle 9">
            <a:extLst>
              <a:ext uri="{FF2B5EF4-FFF2-40B4-BE49-F238E27FC236}">
                <a16:creationId xmlns:a16="http://schemas.microsoft.com/office/drawing/2014/main" id="{9CA22DE4-30BF-1741-B9A8-B488FC7C6414}"/>
              </a:ext>
            </a:extLst>
          </p:cNvPr>
          <p:cNvSpPr/>
          <p:nvPr/>
        </p:nvSpPr>
        <p:spPr>
          <a:xfrm>
            <a:off x="1139425" y="44624"/>
            <a:ext cx="667293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Renouvellement du Conseil d’Administration!</a:t>
            </a:r>
            <a:endParaRPr lang="fr-FR" sz="2800" dirty="0">
              <a:solidFill>
                <a:srgbClr val="FFFF00"/>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1139425" y="1356222"/>
            <a:ext cx="6384903"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Assemblée générale extraordinaire</a:t>
            </a:r>
            <a:endParaRPr lang="fr-FR" sz="2800" dirty="0">
              <a:solidFill>
                <a:srgbClr val="FFFF00"/>
              </a:solidFill>
            </a:endParaRPr>
          </a:p>
          <a:p>
            <a:pPr algn="ctr"/>
            <a:endParaRPr lang="fr-FR" sz="2800" dirty="0">
              <a:solidFill>
                <a:srgbClr val="FFFF00"/>
              </a:solidFill>
            </a:endParaRPr>
          </a:p>
        </p:txBody>
      </p:sp>
      <p:sp>
        <p:nvSpPr>
          <p:cNvPr id="5" name="Rectangle 4">
            <a:extLst>
              <a:ext uri="{FF2B5EF4-FFF2-40B4-BE49-F238E27FC236}">
                <a16:creationId xmlns:a16="http://schemas.microsoft.com/office/drawing/2014/main" id="{72D641D9-B447-074C-A4E2-64C1D7AE81F2}"/>
              </a:ext>
            </a:extLst>
          </p:cNvPr>
          <p:cNvSpPr/>
          <p:nvPr/>
        </p:nvSpPr>
        <p:spPr>
          <a:xfrm>
            <a:off x="207963" y="2102925"/>
            <a:ext cx="8468493" cy="1569660"/>
          </a:xfrm>
          <a:prstGeom prst="rect">
            <a:avLst/>
          </a:prstGeom>
        </p:spPr>
        <p:txBody>
          <a:bodyPr wrap="square">
            <a:spAutoFit/>
          </a:bodyPr>
          <a:lstStyle/>
          <a:p>
            <a:pPr algn="ctr"/>
            <a:r>
              <a:rPr lang="fr-FR" sz="2400" b="1" dirty="0">
                <a:solidFill>
                  <a:srgbClr val="FFFF00"/>
                </a:solidFill>
              </a:rPr>
              <a:t> Renouvellement des membres du Conseil d’Administration AACLE</a:t>
            </a:r>
          </a:p>
          <a:p>
            <a:pPr algn="ctr"/>
            <a:endParaRPr lang="fr-FR" sz="2400" b="1" dirty="0">
              <a:solidFill>
                <a:srgbClr val="FFFF00"/>
              </a:solidFill>
            </a:endParaRPr>
          </a:p>
          <a:p>
            <a:pPr algn="ctr"/>
            <a:r>
              <a:rPr lang="fr-FR" sz="2400" b="1" dirty="0">
                <a:solidFill>
                  <a:srgbClr val="FFFF00"/>
                </a:solidFill>
              </a:rPr>
              <a:t> Présidence de l’AACLE  à compter du 17 décembre 2021</a:t>
            </a:r>
          </a:p>
        </p:txBody>
      </p:sp>
      <p:sp>
        <p:nvSpPr>
          <p:cNvPr id="16" name="Rectangle 15">
            <a:extLst>
              <a:ext uri="{FF2B5EF4-FFF2-40B4-BE49-F238E27FC236}">
                <a16:creationId xmlns:a16="http://schemas.microsoft.com/office/drawing/2014/main" id="{4882D060-4D04-7E4F-9FC0-B9D83B80F383}"/>
              </a:ext>
            </a:extLst>
          </p:cNvPr>
          <p:cNvSpPr/>
          <p:nvPr/>
        </p:nvSpPr>
        <p:spPr>
          <a:xfrm>
            <a:off x="1235531" y="4742073"/>
            <a:ext cx="667293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Assemblée générale ordinaire</a:t>
            </a:r>
            <a:endParaRPr lang="fr-FR" sz="2800" dirty="0">
              <a:solidFill>
                <a:srgbClr val="FFFF00"/>
              </a:solidFill>
            </a:endParaRPr>
          </a:p>
        </p:txBody>
      </p:sp>
      <p:sp>
        <p:nvSpPr>
          <p:cNvPr id="12" name="Rectangle 11">
            <a:extLst>
              <a:ext uri="{FF2B5EF4-FFF2-40B4-BE49-F238E27FC236}">
                <a16:creationId xmlns:a16="http://schemas.microsoft.com/office/drawing/2014/main" id="{84B51F3A-1E66-144E-B666-C218E05E9B60}"/>
              </a:ext>
            </a:extLst>
          </p:cNvPr>
          <p:cNvSpPr/>
          <p:nvPr/>
        </p:nvSpPr>
        <p:spPr>
          <a:xfrm>
            <a:off x="2937122" y="6453336"/>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33 Lcl Constantin LIANOS 17 12 2021</a:t>
            </a:r>
            <a:endParaRPr lang="fr-FR" sz="1000" dirty="0">
              <a:solidFill>
                <a:schemeClr val="bg1"/>
              </a:solidFill>
            </a:endParaRPr>
          </a:p>
        </p:txBody>
      </p:sp>
      <p:pic>
        <p:nvPicPr>
          <p:cNvPr id="13" name="Picture 26" descr="C:\Users\Xian\Documents\Mili\AACLEMP\Logo ANACLE Fond vert.jpg">
            <a:extLst>
              <a:ext uri="{FF2B5EF4-FFF2-40B4-BE49-F238E27FC236}">
                <a16:creationId xmlns:a16="http://schemas.microsoft.com/office/drawing/2014/main" id="{2BAB1E5F-FD50-654A-A70A-C8D966143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3" y="4418"/>
            <a:ext cx="1209199" cy="109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a:extLst>
              <a:ext uri="{FF2B5EF4-FFF2-40B4-BE49-F238E27FC236}">
                <a16:creationId xmlns:a16="http://schemas.microsoft.com/office/drawing/2014/main" id="{56973AD3-50A1-184F-A095-302746B90E05}"/>
              </a:ext>
            </a:extLst>
          </p:cNvPr>
          <p:cNvPicPr>
            <a:picLocks noChangeAspect="1"/>
          </p:cNvPicPr>
          <p:nvPr/>
        </p:nvPicPr>
        <p:blipFill>
          <a:blip r:embed="rId5"/>
          <a:stretch>
            <a:fillRect/>
          </a:stretch>
        </p:blipFill>
        <p:spPr>
          <a:xfrm>
            <a:off x="8004576" y="44624"/>
            <a:ext cx="1088992" cy="1040278"/>
          </a:xfrm>
          <a:prstGeom prst="rect">
            <a:avLst/>
          </a:prstGeom>
        </p:spPr>
      </p:pic>
    </p:spTree>
    <p:extLst>
      <p:ext uri="{BB962C8B-B14F-4D97-AF65-F5344CB8AC3E}">
        <p14:creationId xmlns:p14="http://schemas.microsoft.com/office/powerpoint/2010/main" val="267286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78714" y="-115594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66809" y="-1130059"/>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139425" y="44624"/>
            <a:ext cx="667293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Renouvellement du Conseil d’Administration!</a:t>
            </a:r>
            <a:endParaRPr lang="fr-FR" sz="2800" dirty="0">
              <a:solidFill>
                <a:srgbClr val="FFFF00"/>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1427457" y="1124744"/>
            <a:ext cx="6384903"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Assemblée générale extraordinaire</a:t>
            </a:r>
            <a:endParaRPr lang="fr-FR" sz="2800" dirty="0">
              <a:solidFill>
                <a:srgbClr val="FFFF00"/>
              </a:solidFill>
            </a:endParaRPr>
          </a:p>
        </p:txBody>
      </p:sp>
      <p:sp>
        <p:nvSpPr>
          <p:cNvPr id="5" name="Rectangle 4">
            <a:extLst>
              <a:ext uri="{FF2B5EF4-FFF2-40B4-BE49-F238E27FC236}">
                <a16:creationId xmlns:a16="http://schemas.microsoft.com/office/drawing/2014/main" id="{72D641D9-B447-074C-A4E2-64C1D7AE81F2}"/>
              </a:ext>
            </a:extLst>
          </p:cNvPr>
          <p:cNvSpPr/>
          <p:nvPr/>
        </p:nvSpPr>
        <p:spPr>
          <a:xfrm>
            <a:off x="35713" y="1953768"/>
            <a:ext cx="9108287" cy="2492990"/>
          </a:xfrm>
          <a:prstGeom prst="rect">
            <a:avLst/>
          </a:prstGeom>
        </p:spPr>
        <p:txBody>
          <a:bodyPr wrap="square">
            <a:spAutoFit/>
          </a:bodyPr>
          <a:lstStyle/>
          <a:p>
            <a:pPr algn="ctr"/>
            <a:r>
              <a:rPr lang="fr-FR" sz="2400" dirty="0">
                <a:solidFill>
                  <a:srgbClr val="FFFF00"/>
                </a:solidFill>
              </a:rPr>
              <a:t>•</a:t>
            </a:r>
            <a:r>
              <a:rPr lang="fr-FR" sz="2400" b="1" dirty="0">
                <a:solidFill>
                  <a:srgbClr val="FFFF00"/>
                </a:solidFill>
              </a:rPr>
              <a:t> Cooptation de trois nouveaux membres</a:t>
            </a:r>
            <a:endParaRPr lang="fr-FR" sz="2400" dirty="0">
              <a:solidFill>
                <a:srgbClr val="FFFF00"/>
              </a:solidFill>
            </a:endParaRPr>
          </a:p>
          <a:p>
            <a:r>
              <a:rPr lang="fr-FR" sz="2400" dirty="0">
                <a:solidFill>
                  <a:schemeClr val="bg1"/>
                </a:solidFill>
              </a:rPr>
              <a:t>ADC</a:t>
            </a:r>
            <a:r>
              <a:rPr lang="fr-FR" sz="2400" b="1" dirty="0">
                <a:solidFill>
                  <a:schemeClr val="bg1"/>
                </a:solidFill>
              </a:rPr>
              <a:t> Yves GALVEZ</a:t>
            </a:r>
            <a:r>
              <a:rPr lang="fr-FR" sz="2400" dirty="0">
                <a:solidFill>
                  <a:schemeClr val="bg1"/>
                </a:solidFill>
              </a:rPr>
              <a:t>,  </a:t>
            </a:r>
            <a:r>
              <a:rPr lang="fr-FR" dirty="0">
                <a:solidFill>
                  <a:schemeClr val="bg1"/>
                </a:solidFill>
              </a:rPr>
              <a:t>(AL)  (Gardanne-France DL itinérant)</a:t>
            </a:r>
          </a:p>
          <a:p>
            <a:r>
              <a:rPr lang="fr-FR" sz="2400" dirty="0">
                <a:solidFill>
                  <a:schemeClr val="bg1"/>
                </a:solidFill>
              </a:rPr>
              <a:t>Pr </a:t>
            </a:r>
            <a:r>
              <a:rPr lang="fr-FR" sz="2400" b="1" dirty="0">
                <a:solidFill>
                  <a:schemeClr val="bg1"/>
                </a:solidFill>
              </a:rPr>
              <a:t>Franck BILLMANN, </a:t>
            </a:r>
            <a:r>
              <a:rPr lang="fr-FR" dirty="0">
                <a:solidFill>
                  <a:schemeClr val="bg1"/>
                </a:solidFill>
              </a:rPr>
              <a:t>(Résa OPS -Heidelberg Allemagne DL -Mec voyages)</a:t>
            </a:r>
          </a:p>
          <a:p>
            <a:r>
              <a:rPr lang="fr-FR" sz="2400" dirty="0">
                <a:solidFill>
                  <a:schemeClr val="bg1"/>
                </a:solidFill>
              </a:rPr>
              <a:t>Mr. </a:t>
            </a:r>
            <a:r>
              <a:rPr lang="fr-FR" sz="2400" b="1" dirty="0">
                <a:solidFill>
                  <a:schemeClr val="bg1"/>
                </a:solidFill>
              </a:rPr>
              <a:t>Fréderic BENOLIEL</a:t>
            </a:r>
            <a:r>
              <a:rPr lang="fr-FR" dirty="0">
                <a:solidFill>
                  <a:schemeClr val="bg1"/>
                </a:solidFill>
              </a:rPr>
              <a:t>, ancien otage des Khmers rouges (Tokyo - Japon)</a:t>
            </a:r>
          </a:p>
          <a:p>
            <a:r>
              <a:rPr lang="fr-FR" dirty="0" err="1">
                <a:solidFill>
                  <a:schemeClr val="bg1"/>
                </a:solidFill>
              </a:rPr>
              <a:t>Cne</a:t>
            </a:r>
            <a:r>
              <a:rPr lang="fr-FR" dirty="0">
                <a:solidFill>
                  <a:schemeClr val="bg1"/>
                </a:solidFill>
              </a:rPr>
              <a:t> </a:t>
            </a:r>
            <a:r>
              <a:rPr lang="fr-FR" sz="2400" b="1" dirty="0">
                <a:solidFill>
                  <a:schemeClr val="bg1"/>
                </a:solidFill>
              </a:rPr>
              <a:t>Jean-Paul GIORGI</a:t>
            </a:r>
            <a:r>
              <a:rPr lang="fr-FR" dirty="0">
                <a:solidFill>
                  <a:schemeClr val="bg1"/>
                </a:solidFill>
              </a:rPr>
              <a:t>, membres de l’AACLE depuis nombreuses années et assidu à nos activités et en particulier pour le montage et démontage</a:t>
            </a:r>
          </a:p>
          <a:p>
            <a:endParaRPr lang="fr-FR" strike="sngStrike" dirty="0">
              <a:solidFill>
                <a:schemeClr val="bg1"/>
              </a:solidFill>
            </a:endParaRPr>
          </a:p>
        </p:txBody>
      </p:sp>
      <p:sp>
        <p:nvSpPr>
          <p:cNvPr id="12" name="Rectangle 11">
            <a:extLst>
              <a:ext uri="{FF2B5EF4-FFF2-40B4-BE49-F238E27FC236}">
                <a16:creationId xmlns:a16="http://schemas.microsoft.com/office/drawing/2014/main" id="{76E0B578-D318-374B-B684-F7754CF2B883}"/>
              </a:ext>
            </a:extLst>
          </p:cNvPr>
          <p:cNvSpPr/>
          <p:nvPr/>
        </p:nvSpPr>
        <p:spPr>
          <a:xfrm>
            <a:off x="2579167" y="6481935"/>
            <a:ext cx="3867125"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34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3" name="Image 12">
            <a:extLst>
              <a:ext uri="{FF2B5EF4-FFF2-40B4-BE49-F238E27FC236}">
                <a16:creationId xmlns:a16="http://schemas.microsoft.com/office/drawing/2014/main" id="{3DEA0D25-420F-AB49-A38F-B65EF1C473E2}"/>
              </a:ext>
            </a:extLst>
          </p:cNvPr>
          <p:cNvPicPr>
            <a:picLocks noChangeAspect="1"/>
          </p:cNvPicPr>
          <p:nvPr/>
        </p:nvPicPr>
        <p:blipFill>
          <a:blip r:embed="rId5"/>
          <a:stretch>
            <a:fillRect/>
          </a:stretch>
        </p:blipFill>
        <p:spPr>
          <a:xfrm>
            <a:off x="323528" y="4954612"/>
            <a:ext cx="1930400" cy="1282700"/>
          </a:xfrm>
          <a:prstGeom prst="rect">
            <a:avLst/>
          </a:prstGeom>
        </p:spPr>
      </p:pic>
      <p:pic>
        <p:nvPicPr>
          <p:cNvPr id="14" name="Image 13">
            <a:extLst>
              <a:ext uri="{FF2B5EF4-FFF2-40B4-BE49-F238E27FC236}">
                <a16:creationId xmlns:a16="http://schemas.microsoft.com/office/drawing/2014/main" id="{A8B93A95-985F-254F-9CF1-19C7A8A5AA18}"/>
              </a:ext>
            </a:extLst>
          </p:cNvPr>
          <p:cNvPicPr>
            <a:picLocks noChangeAspect="1"/>
          </p:cNvPicPr>
          <p:nvPr/>
        </p:nvPicPr>
        <p:blipFill>
          <a:blip r:embed="rId6"/>
          <a:stretch>
            <a:fillRect/>
          </a:stretch>
        </p:blipFill>
        <p:spPr>
          <a:xfrm>
            <a:off x="3419872" y="4728628"/>
            <a:ext cx="2187686" cy="1724708"/>
          </a:xfrm>
          <a:prstGeom prst="rect">
            <a:avLst/>
          </a:prstGeom>
        </p:spPr>
      </p:pic>
      <p:pic>
        <p:nvPicPr>
          <p:cNvPr id="15" name="Image 14">
            <a:extLst>
              <a:ext uri="{FF2B5EF4-FFF2-40B4-BE49-F238E27FC236}">
                <a16:creationId xmlns:a16="http://schemas.microsoft.com/office/drawing/2014/main" id="{58D76A28-3207-D84C-8DEC-EE3B7B0133D6}"/>
              </a:ext>
            </a:extLst>
          </p:cNvPr>
          <p:cNvPicPr>
            <a:picLocks noChangeAspect="1"/>
          </p:cNvPicPr>
          <p:nvPr/>
        </p:nvPicPr>
        <p:blipFill>
          <a:blip r:embed="rId5"/>
          <a:stretch>
            <a:fillRect/>
          </a:stretch>
        </p:blipFill>
        <p:spPr>
          <a:xfrm>
            <a:off x="6588224" y="4882604"/>
            <a:ext cx="1930400" cy="1282700"/>
          </a:xfrm>
          <a:prstGeom prst="rect">
            <a:avLst/>
          </a:prstGeom>
        </p:spPr>
      </p:pic>
      <p:pic>
        <p:nvPicPr>
          <p:cNvPr id="16" name="Image 15">
            <a:extLst>
              <a:ext uri="{FF2B5EF4-FFF2-40B4-BE49-F238E27FC236}">
                <a16:creationId xmlns:a16="http://schemas.microsoft.com/office/drawing/2014/main" id="{759F749D-83C3-EB46-86B3-BB7062A8F6A9}"/>
              </a:ext>
            </a:extLst>
          </p:cNvPr>
          <p:cNvPicPr>
            <a:picLocks noChangeAspect="1"/>
          </p:cNvPicPr>
          <p:nvPr/>
        </p:nvPicPr>
        <p:blipFill>
          <a:blip r:embed="rId7"/>
          <a:stretch>
            <a:fillRect/>
          </a:stretch>
        </p:blipFill>
        <p:spPr>
          <a:xfrm>
            <a:off x="7937110" y="73584"/>
            <a:ext cx="1091807" cy="1042967"/>
          </a:xfrm>
          <a:prstGeom prst="rect">
            <a:avLst/>
          </a:prstGeom>
        </p:spPr>
      </p:pic>
    </p:spTree>
    <p:extLst>
      <p:ext uri="{BB962C8B-B14F-4D97-AF65-F5344CB8AC3E}">
        <p14:creationId xmlns:p14="http://schemas.microsoft.com/office/powerpoint/2010/main" val="72443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9716" y="-1167262"/>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0" name="Rectangle 9">
            <a:extLst>
              <a:ext uri="{FF2B5EF4-FFF2-40B4-BE49-F238E27FC236}">
                <a16:creationId xmlns:a16="http://schemas.microsoft.com/office/drawing/2014/main" id="{9CA22DE4-30BF-1741-B9A8-B488FC7C6414}"/>
              </a:ext>
            </a:extLst>
          </p:cNvPr>
          <p:cNvSpPr/>
          <p:nvPr/>
        </p:nvSpPr>
        <p:spPr>
          <a:xfrm>
            <a:off x="833864" y="-27384"/>
            <a:ext cx="7352907" cy="36933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a:solidFill>
                  <a:srgbClr val="FFFF00"/>
                </a:solidFill>
              </a:rPr>
              <a:t>«Conseil d’Administration au 17 12 2021»</a:t>
            </a:r>
          </a:p>
        </p:txBody>
      </p:sp>
      <p:sp>
        <p:nvSpPr>
          <p:cNvPr id="11" name="Rectangle 10">
            <a:extLst>
              <a:ext uri="{FF2B5EF4-FFF2-40B4-BE49-F238E27FC236}">
                <a16:creationId xmlns:a16="http://schemas.microsoft.com/office/drawing/2014/main" id="{546A1DD5-21D8-844B-A69A-4F920D4C7E1D}"/>
              </a:ext>
            </a:extLst>
          </p:cNvPr>
          <p:cNvSpPr/>
          <p:nvPr/>
        </p:nvSpPr>
        <p:spPr>
          <a:xfrm>
            <a:off x="107505" y="260648"/>
            <a:ext cx="9029779" cy="644791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1750" dirty="0">
                <a:solidFill>
                  <a:srgbClr val="FFFF00"/>
                </a:solidFill>
              </a:rPr>
              <a:t>1 Lcl </a:t>
            </a:r>
            <a:r>
              <a:rPr lang="fr-FR" b="1" dirty="0">
                <a:solidFill>
                  <a:srgbClr val="FFFF00"/>
                </a:solidFill>
              </a:rPr>
              <a:t>Constantin LIANOS</a:t>
            </a:r>
            <a:r>
              <a:rPr lang="fr-FR" dirty="0">
                <a:solidFill>
                  <a:srgbClr val="FFFF00"/>
                </a:solidFill>
              </a:rPr>
              <a:t> </a:t>
            </a:r>
            <a:r>
              <a:rPr lang="fr-FR" sz="1750" dirty="0">
                <a:solidFill>
                  <a:srgbClr val="FFFF00"/>
                </a:solidFill>
              </a:rPr>
              <a:t>(Officier TE, Président-fondateur) 2024</a:t>
            </a:r>
          </a:p>
          <a:p>
            <a:r>
              <a:rPr lang="fr-FR" sz="1750" dirty="0">
                <a:solidFill>
                  <a:srgbClr val="FFFF00"/>
                </a:solidFill>
              </a:rPr>
              <a:t>2 </a:t>
            </a:r>
            <a:r>
              <a:rPr lang="fr-FR" sz="1750" dirty="0" err="1">
                <a:solidFill>
                  <a:srgbClr val="FFFF00"/>
                </a:solidFill>
              </a:rPr>
              <a:t>Lég</a:t>
            </a:r>
            <a:r>
              <a:rPr lang="fr-FR" sz="1750" dirty="0">
                <a:solidFill>
                  <a:srgbClr val="FFFF00"/>
                </a:solidFill>
              </a:rPr>
              <a:t> 1</a:t>
            </a:r>
            <a:r>
              <a:rPr lang="fr-FR" sz="1750" baseline="30000" dirty="0">
                <a:solidFill>
                  <a:srgbClr val="FFFF00"/>
                </a:solidFill>
              </a:rPr>
              <a:t>re</a:t>
            </a:r>
            <a:r>
              <a:rPr lang="fr-FR" sz="1750" dirty="0">
                <a:solidFill>
                  <a:srgbClr val="FFFF00"/>
                </a:solidFill>
              </a:rPr>
              <a:t> cl. </a:t>
            </a:r>
            <a:r>
              <a:rPr lang="fr-FR" b="1" dirty="0">
                <a:solidFill>
                  <a:srgbClr val="FFFF00"/>
                </a:solidFill>
              </a:rPr>
              <a:t>Egon HOLDORF</a:t>
            </a:r>
            <a:r>
              <a:rPr lang="fr-FR" sz="1750" dirty="0">
                <a:solidFill>
                  <a:srgbClr val="FFFF00"/>
                </a:solidFill>
              </a:rPr>
              <a:t>, AL, VP, délégué ONACVG13) 2024</a:t>
            </a:r>
          </a:p>
          <a:p>
            <a:r>
              <a:rPr lang="fr-FR" sz="1750" dirty="0">
                <a:solidFill>
                  <a:srgbClr val="FFFF00"/>
                </a:solidFill>
              </a:rPr>
              <a:t>3 Major </a:t>
            </a:r>
            <a:r>
              <a:rPr lang="fr-FR" b="1" dirty="0">
                <a:solidFill>
                  <a:srgbClr val="FFFF00"/>
                </a:solidFill>
              </a:rPr>
              <a:t>Dante STEVENAZZI </a:t>
            </a:r>
            <a:r>
              <a:rPr lang="fr-FR" sz="1750" dirty="0">
                <a:solidFill>
                  <a:srgbClr val="FFFF00"/>
                </a:solidFill>
              </a:rPr>
              <a:t>, VP, traditions et chants) 2024</a:t>
            </a:r>
          </a:p>
          <a:p>
            <a:r>
              <a:rPr lang="fr-FR" sz="1750" dirty="0">
                <a:solidFill>
                  <a:srgbClr val="FFFF00"/>
                </a:solidFill>
              </a:rPr>
              <a:t>4 Mr.</a:t>
            </a:r>
            <a:r>
              <a:rPr lang="fr-FR" sz="1750" b="1" dirty="0">
                <a:solidFill>
                  <a:srgbClr val="FFFF00"/>
                </a:solidFill>
              </a:rPr>
              <a:t> </a:t>
            </a:r>
            <a:r>
              <a:rPr lang="fr-FR" b="1" dirty="0">
                <a:solidFill>
                  <a:srgbClr val="FFFF00"/>
                </a:solidFill>
              </a:rPr>
              <a:t>Rolland LANDRE</a:t>
            </a:r>
            <a:r>
              <a:rPr lang="fr-FR" sz="1750" dirty="0">
                <a:solidFill>
                  <a:srgbClr val="FFFF00"/>
                </a:solidFill>
              </a:rPr>
              <a:t>, AL, VP, délégué Souvenir Napoléonien 2024</a:t>
            </a:r>
          </a:p>
          <a:p>
            <a:r>
              <a:rPr lang="fr-FR" sz="1750" dirty="0">
                <a:solidFill>
                  <a:srgbClr val="FFFF00"/>
                </a:solidFill>
              </a:rPr>
              <a:t>5 ADC </a:t>
            </a:r>
            <a:r>
              <a:rPr lang="fr-FR" b="1" dirty="0">
                <a:solidFill>
                  <a:srgbClr val="FFFF00"/>
                </a:solidFill>
              </a:rPr>
              <a:t>Ronald STARR</a:t>
            </a:r>
            <a:r>
              <a:rPr lang="fr-FR" sz="1750" b="1" dirty="0">
                <a:solidFill>
                  <a:srgbClr val="FFFF00"/>
                </a:solidFill>
              </a:rPr>
              <a:t>, </a:t>
            </a:r>
            <a:r>
              <a:rPr lang="fr-FR" sz="1750" dirty="0">
                <a:solidFill>
                  <a:srgbClr val="FFFF00"/>
                </a:solidFill>
              </a:rPr>
              <a:t>AL, VP, Relations publiques 2023 </a:t>
            </a:r>
            <a:r>
              <a:rPr lang="fr-FR" sz="1750" dirty="0" err="1">
                <a:solidFill>
                  <a:srgbClr val="FFFF00"/>
                </a:solidFill>
              </a:rPr>
              <a:t>BdR</a:t>
            </a:r>
            <a:r>
              <a:rPr lang="fr-FR" sz="1750" dirty="0">
                <a:solidFill>
                  <a:srgbClr val="FFFF00"/>
                </a:solidFill>
              </a:rPr>
              <a:t> 2024</a:t>
            </a:r>
          </a:p>
          <a:p>
            <a:r>
              <a:rPr lang="fr-FR" sz="1750" dirty="0">
                <a:solidFill>
                  <a:srgbClr val="FFFF00"/>
                </a:solidFill>
              </a:rPr>
              <a:t>6 Lcl </a:t>
            </a:r>
            <a:r>
              <a:rPr lang="fr-FR" b="1" dirty="0">
                <a:solidFill>
                  <a:srgbClr val="FFFF00"/>
                </a:solidFill>
              </a:rPr>
              <a:t>Jean-Michel HUDRY</a:t>
            </a:r>
            <a:r>
              <a:rPr lang="fr-FR" sz="1750" b="1" dirty="0">
                <a:solidFill>
                  <a:srgbClr val="FFFF00"/>
                </a:solidFill>
              </a:rPr>
              <a:t>,</a:t>
            </a:r>
            <a:r>
              <a:rPr lang="fr-FR" sz="1750" dirty="0">
                <a:solidFill>
                  <a:srgbClr val="FFFF00"/>
                </a:solidFill>
              </a:rPr>
              <a:t> AOLE, conseiller Cyber 2024</a:t>
            </a:r>
          </a:p>
          <a:p>
            <a:r>
              <a:rPr lang="fr-FR" sz="1750" dirty="0">
                <a:solidFill>
                  <a:srgbClr val="FFFF00"/>
                </a:solidFill>
              </a:rPr>
              <a:t>7 </a:t>
            </a:r>
            <a:r>
              <a:rPr lang="fr-FR" sz="1750" dirty="0" err="1">
                <a:solidFill>
                  <a:srgbClr val="FFFF00"/>
                </a:solidFill>
              </a:rPr>
              <a:t>Cne</a:t>
            </a:r>
            <a:r>
              <a:rPr lang="fr-FR" sz="1750" dirty="0">
                <a:solidFill>
                  <a:srgbClr val="FFFF00"/>
                </a:solidFill>
              </a:rPr>
              <a:t> </a:t>
            </a:r>
            <a:r>
              <a:rPr lang="fr-FR" b="1" dirty="0">
                <a:solidFill>
                  <a:srgbClr val="FFFF00"/>
                </a:solidFill>
              </a:rPr>
              <a:t>Thierry LECAILLON</a:t>
            </a:r>
            <a:r>
              <a:rPr lang="fr-FR" sz="1750" dirty="0">
                <a:solidFill>
                  <a:srgbClr val="FFFF00"/>
                </a:solidFill>
              </a:rPr>
              <a:t>, OR - Délégué - réalisation cartes des membres 2024</a:t>
            </a:r>
          </a:p>
          <a:p>
            <a:r>
              <a:rPr lang="fr-FR" sz="1750" dirty="0">
                <a:solidFill>
                  <a:srgbClr val="FFFF00"/>
                </a:solidFill>
              </a:rPr>
              <a:t>8 ADC </a:t>
            </a:r>
            <a:r>
              <a:rPr lang="fr-FR" b="1" dirty="0">
                <a:solidFill>
                  <a:srgbClr val="FFFF00"/>
                </a:solidFill>
              </a:rPr>
              <a:t>Nebojsa RADULOVIC</a:t>
            </a:r>
            <a:r>
              <a:rPr lang="fr-FR" sz="1750" dirty="0">
                <a:solidFill>
                  <a:srgbClr val="FFFF00"/>
                </a:solidFill>
              </a:rPr>
              <a:t>, AL, suppléant chants 2024</a:t>
            </a:r>
          </a:p>
          <a:p>
            <a:r>
              <a:rPr lang="fr-FR" sz="1750" dirty="0">
                <a:solidFill>
                  <a:srgbClr val="FFFF00"/>
                </a:solidFill>
              </a:rPr>
              <a:t>9 Docteur </a:t>
            </a:r>
            <a:r>
              <a:rPr lang="fr-FR" b="1" dirty="0">
                <a:solidFill>
                  <a:srgbClr val="FFFF00"/>
                </a:solidFill>
              </a:rPr>
              <a:t>Jean-Paul BRESSIN</a:t>
            </a:r>
            <a:r>
              <a:rPr lang="fr-FR" sz="1750" dirty="0">
                <a:solidFill>
                  <a:srgbClr val="FFFF00"/>
                </a:solidFill>
              </a:rPr>
              <a:t>, AOLE, Médecin coordinateur 2024</a:t>
            </a:r>
          </a:p>
          <a:p>
            <a:r>
              <a:rPr lang="fr-FR" sz="1750" dirty="0">
                <a:solidFill>
                  <a:srgbClr val="FFFF00"/>
                </a:solidFill>
              </a:rPr>
              <a:t>10 Mme </a:t>
            </a:r>
            <a:r>
              <a:rPr lang="fr-FR" b="1" dirty="0">
                <a:solidFill>
                  <a:srgbClr val="FFFF00"/>
                </a:solidFill>
              </a:rPr>
              <a:t>Edith STADLER</a:t>
            </a:r>
            <a:r>
              <a:rPr lang="fr-FR" sz="1750" dirty="0">
                <a:solidFill>
                  <a:srgbClr val="FFFF00"/>
                </a:solidFill>
              </a:rPr>
              <a:t>, conseillère, présidente section féminine 2024</a:t>
            </a:r>
          </a:p>
          <a:p>
            <a:r>
              <a:rPr lang="fr-FR" sz="1750" dirty="0">
                <a:solidFill>
                  <a:srgbClr val="FFFF00"/>
                </a:solidFill>
              </a:rPr>
              <a:t>11 Mme </a:t>
            </a:r>
            <a:r>
              <a:rPr lang="fr-FR" b="1" dirty="0">
                <a:solidFill>
                  <a:srgbClr val="FFFF00"/>
                </a:solidFill>
              </a:rPr>
              <a:t>Anne-Marie BRESSIN</a:t>
            </a:r>
            <a:r>
              <a:rPr lang="fr-FR" sz="1750" dirty="0">
                <a:solidFill>
                  <a:srgbClr val="FFFF00"/>
                </a:solidFill>
              </a:rPr>
              <a:t>, commission sociale 2024</a:t>
            </a:r>
          </a:p>
          <a:p>
            <a:r>
              <a:rPr lang="fr-FR" sz="1750" dirty="0">
                <a:solidFill>
                  <a:srgbClr val="FFFF00"/>
                </a:solidFill>
              </a:rPr>
              <a:t>12 Mme </a:t>
            </a:r>
            <a:r>
              <a:rPr lang="fr-FR" b="1" dirty="0">
                <a:solidFill>
                  <a:srgbClr val="FFFF00"/>
                </a:solidFill>
              </a:rPr>
              <a:t>Patricia GOMEZ-BASQUEZ</a:t>
            </a:r>
            <a:r>
              <a:rPr lang="fr-FR" sz="1750" dirty="0">
                <a:solidFill>
                  <a:srgbClr val="FFFF00"/>
                </a:solidFill>
              </a:rPr>
              <a:t>, assistante du président, trésorière 2024</a:t>
            </a:r>
          </a:p>
          <a:p>
            <a:r>
              <a:rPr lang="fr-FR" sz="1750" dirty="0">
                <a:solidFill>
                  <a:srgbClr val="FFFF00"/>
                </a:solidFill>
              </a:rPr>
              <a:t>13 </a:t>
            </a:r>
            <a:r>
              <a:rPr lang="fr-FR" sz="1750" dirty="0" err="1">
                <a:solidFill>
                  <a:srgbClr val="FFFF00"/>
                </a:solidFill>
              </a:rPr>
              <a:t>Cpl</a:t>
            </a:r>
            <a:r>
              <a:rPr lang="fr-FR" sz="1750" dirty="0">
                <a:solidFill>
                  <a:srgbClr val="FFFF00"/>
                </a:solidFill>
              </a:rPr>
              <a:t>.</a:t>
            </a:r>
            <a:r>
              <a:rPr lang="fr-FR" sz="1750" b="1" dirty="0">
                <a:solidFill>
                  <a:srgbClr val="FFFF00"/>
                </a:solidFill>
              </a:rPr>
              <a:t> </a:t>
            </a:r>
            <a:r>
              <a:rPr lang="fr-FR" b="1" dirty="0">
                <a:solidFill>
                  <a:srgbClr val="FFFF00"/>
                </a:solidFill>
              </a:rPr>
              <a:t>Samuel GORON</a:t>
            </a:r>
            <a:r>
              <a:rPr lang="fr-FR" sz="1750" dirty="0">
                <a:solidFill>
                  <a:srgbClr val="FFFF00"/>
                </a:solidFill>
              </a:rPr>
              <a:t>, AL, délégué UNEO, 2024</a:t>
            </a:r>
          </a:p>
          <a:p>
            <a:r>
              <a:rPr lang="fr-FR" sz="1750" dirty="0">
                <a:solidFill>
                  <a:srgbClr val="FFFF00"/>
                </a:solidFill>
              </a:rPr>
              <a:t>14 </a:t>
            </a:r>
            <a:r>
              <a:rPr lang="fr-FR" sz="1750" dirty="0" err="1">
                <a:solidFill>
                  <a:srgbClr val="FFFF00"/>
                </a:solidFill>
              </a:rPr>
              <a:t>Cch</a:t>
            </a:r>
            <a:r>
              <a:rPr lang="fr-FR" sz="1750" dirty="0">
                <a:solidFill>
                  <a:srgbClr val="FFFF00"/>
                </a:solidFill>
              </a:rPr>
              <a:t>. </a:t>
            </a:r>
            <a:r>
              <a:rPr lang="fr-FR" b="1" dirty="0">
                <a:solidFill>
                  <a:srgbClr val="FFFF00"/>
                </a:solidFill>
              </a:rPr>
              <a:t>Vincenzo ROMANO</a:t>
            </a:r>
            <a:r>
              <a:rPr lang="fr-FR" sz="1750" dirty="0">
                <a:solidFill>
                  <a:srgbClr val="FFFF00"/>
                </a:solidFill>
              </a:rPr>
              <a:t>, AL, Délégué Saint Vincent de Paul 2024</a:t>
            </a:r>
          </a:p>
          <a:p>
            <a:r>
              <a:rPr lang="fr-FR" sz="1750" dirty="0">
                <a:solidFill>
                  <a:srgbClr val="FFFF00"/>
                </a:solidFill>
              </a:rPr>
              <a:t>15</a:t>
            </a:r>
            <a:r>
              <a:rPr lang="fr-FR" sz="1750" b="1" dirty="0">
                <a:solidFill>
                  <a:srgbClr val="FFFF00"/>
                </a:solidFill>
              </a:rPr>
              <a:t> </a:t>
            </a:r>
            <a:r>
              <a:rPr lang="fr-FR" dirty="0" err="1">
                <a:solidFill>
                  <a:srgbClr val="FFFF00"/>
                </a:solidFill>
              </a:rPr>
              <a:t>Cch</a:t>
            </a:r>
            <a:r>
              <a:rPr lang="fr-FR" sz="1750" dirty="0">
                <a:solidFill>
                  <a:srgbClr val="FFFF00"/>
                </a:solidFill>
              </a:rPr>
              <a:t>. </a:t>
            </a:r>
            <a:r>
              <a:rPr lang="fr-FR" b="1" dirty="0">
                <a:solidFill>
                  <a:srgbClr val="FFFF00"/>
                </a:solidFill>
              </a:rPr>
              <a:t>Michel LIMBOVICI</a:t>
            </a:r>
            <a:r>
              <a:rPr lang="fr-FR" sz="1750" dirty="0">
                <a:solidFill>
                  <a:srgbClr val="FFFF00"/>
                </a:solidFill>
              </a:rPr>
              <a:t>, AL, (Sécurité) 2024,</a:t>
            </a:r>
          </a:p>
          <a:p>
            <a:r>
              <a:rPr lang="fr-FR" sz="1750" dirty="0">
                <a:solidFill>
                  <a:srgbClr val="FFFF00"/>
                </a:solidFill>
              </a:rPr>
              <a:t>16 </a:t>
            </a:r>
            <a:r>
              <a:rPr lang="fr-FR" sz="1750" dirty="0" err="1">
                <a:solidFill>
                  <a:srgbClr val="FFFF00"/>
                </a:solidFill>
              </a:rPr>
              <a:t>Cch</a:t>
            </a:r>
            <a:r>
              <a:rPr lang="fr-FR" sz="1750" dirty="0">
                <a:solidFill>
                  <a:srgbClr val="FFFF00"/>
                </a:solidFill>
              </a:rPr>
              <a:t>. </a:t>
            </a:r>
            <a:r>
              <a:rPr lang="fr-FR" b="1" dirty="0">
                <a:solidFill>
                  <a:srgbClr val="FFFF00"/>
                </a:solidFill>
              </a:rPr>
              <a:t>Ahmad ALY-MOHAMED </a:t>
            </a:r>
            <a:r>
              <a:rPr lang="fr-FR" sz="1750" dirty="0">
                <a:solidFill>
                  <a:srgbClr val="FFFF00"/>
                </a:solidFill>
              </a:rPr>
              <a:t>AL,</a:t>
            </a:r>
            <a:r>
              <a:rPr lang="fr-FR" sz="1750" b="1" dirty="0">
                <a:solidFill>
                  <a:srgbClr val="FFFF00"/>
                </a:solidFill>
              </a:rPr>
              <a:t> </a:t>
            </a:r>
            <a:r>
              <a:rPr lang="fr-FR" sz="1750" dirty="0">
                <a:solidFill>
                  <a:srgbClr val="FFFF00"/>
                </a:solidFill>
              </a:rPr>
              <a:t>2022, Del itinérant, 2024,</a:t>
            </a:r>
          </a:p>
          <a:p>
            <a:r>
              <a:rPr lang="fr-FR" sz="1750" dirty="0">
                <a:solidFill>
                  <a:srgbClr val="FFFF00"/>
                </a:solidFill>
              </a:rPr>
              <a:t>17 </a:t>
            </a:r>
            <a:r>
              <a:rPr lang="fr-FR" sz="1750" dirty="0" err="1">
                <a:solidFill>
                  <a:srgbClr val="FFFF00"/>
                </a:solidFill>
              </a:rPr>
              <a:t>Cpl</a:t>
            </a:r>
            <a:r>
              <a:rPr lang="fr-FR" sz="1750" dirty="0">
                <a:solidFill>
                  <a:srgbClr val="FFFF00"/>
                </a:solidFill>
              </a:rPr>
              <a:t>.  </a:t>
            </a:r>
            <a:r>
              <a:rPr lang="fr-FR" sz="1750" b="1" dirty="0">
                <a:solidFill>
                  <a:srgbClr val="FFFF00"/>
                </a:solidFill>
              </a:rPr>
              <a:t>Eddy COULANGES</a:t>
            </a:r>
            <a:r>
              <a:rPr lang="fr-FR" sz="1750" dirty="0">
                <a:solidFill>
                  <a:srgbClr val="FFFF00"/>
                </a:solidFill>
              </a:rPr>
              <a:t>, AL Del itinérant, 2024, </a:t>
            </a:r>
          </a:p>
          <a:p>
            <a:r>
              <a:rPr lang="fr-FR" sz="1750" dirty="0">
                <a:solidFill>
                  <a:srgbClr val="FFFF00"/>
                </a:solidFill>
              </a:rPr>
              <a:t>18  Ltn </a:t>
            </a:r>
            <a:r>
              <a:rPr lang="fr-FR" b="1" dirty="0">
                <a:solidFill>
                  <a:srgbClr val="FFFF00"/>
                </a:solidFill>
              </a:rPr>
              <a:t>Gilles CHAMPROUX</a:t>
            </a:r>
            <a:r>
              <a:rPr lang="fr-FR" sz="1750" dirty="0">
                <a:solidFill>
                  <a:srgbClr val="FFFF00"/>
                </a:solidFill>
              </a:rPr>
              <a:t>, (Sécurité) 2024,</a:t>
            </a:r>
          </a:p>
          <a:p>
            <a:r>
              <a:rPr lang="fr-FR" sz="1750" dirty="0">
                <a:solidFill>
                  <a:srgbClr val="FFFF00"/>
                </a:solidFill>
              </a:rPr>
              <a:t>19 Cdt  </a:t>
            </a:r>
            <a:r>
              <a:rPr lang="fr-FR" b="1" dirty="0">
                <a:solidFill>
                  <a:srgbClr val="FFFF00"/>
                </a:solidFill>
              </a:rPr>
              <a:t>Marcel BENIMELI</a:t>
            </a:r>
            <a:r>
              <a:rPr lang="fr-FR" sz="1750" dirty="0">
                <a:solidFill>
                  <a:srgbClr val="FFFF00"/>
                </a:solidFill>
              </a:rPr>
              <a:t>, (Sécurité) 2024,</a:t>
            </a:r>
          </a:p>
          <a:p>
            <a:r>
              <a:rPr lang="fr-FR" sz="1750" dirty="0">
                <a:solidFill>
                  <a:srgbClr val="FFFF00"/>
                </a:solidFill>
              </a:rPr>
              <a:t>20 ADC</a:t>
            </a:r>
            <a:r>
              <a:rPr lang="fr-FR" sz="1750" b="1" dirty="0">
                <a:solidFill>
                  <a:srgbClr val="FFFF00"/>
                </a:solidFill>
              </a:rPr>
              <a:t> </a:t>
            </a:r>
            <a:r>
              <a:rPr lang="fr-FR" b="1" dirty="0">
                <a:solidFill>
                  <a:srgbClr val="FFFF00"/>
                </a:solidFill>
              </a:rPr>
              <a:t>Yves GALVEZ</a:t>
            </a:r>
            <a:r>
              <a:rPr lang="fr-FR" dirty="0">
                <a:solidFill>
                  <a:srgbClr val="FFFF00"/>
                </a:solidFill>
              </a:rPr>
              <a:t> </a:t>
            </a:r>
            <a:r>
              <a:rPr lang="fr-FR" sz="1750" dirty="0">
                <a:solidFill>
                  <a:srgbClr val="FFFF00"/>
                </a:solidFill>
              </a:rPr>
              <a:t>, AL, Del itinérant 2024</a:t>
            </a:r>
          </a:p>
          <a:p>
            <a:r>
              <a:rPr lang="fr-FR" sz="1750" dirty="0">
                <a:solidFill>
                  <a:srgbClr val="FFFF00"/>
                </a:solidFill>
              </a:rPr>
              <a:t>21 Pr.  </a:t>
            </a:r>
            <a:r>
              <a:rPr lang="fr-FR" b="1" dirty="0">
                <a:solidFill>
                  <a:srgbClr val="FFFF00"/>
                </a:solidFill>
              </a:rPr>
              <a:t>Franck BILLMANN</a:t>
            </a:r>
            <a:r>
              <a:rPr lang="fr-FR" dirty="0">
                <a:solidFill>
                  <a:srgbClr val="FFFF00"/>
                </a:solidFill>
              </a:rPr>
              <a:t>,</a:t>
            </a:r>
            <a:r>
              <a:rPr lang="fr-FR" b="1" dirty="0">
                <a:solidFill>
                  <a:srgbClr val="FFFF00"/>
                </a:solidFill>
              </a:rPr>
              <a:t> </a:t>
            </a:r>
            <a:r>
              <a:rPr lang="fr-FR" sz="1750" dirty="0">
                <a:solidFill>
                  <a:srgbClr val="FFFF00"/>
                </a:solidFill>
              </a:rPr>
              <a:t>Del  Allemagne 2024</a:t>
            </a:r>
          </a:p>
          <a:p>
            <a:r>
              <a:rPr lang="fr-FR" sz="1750" dirty="0">
                <a:solidFill>
                  <a:srgbClr val="FFFF00"/>
                </a:solidFill>
              </a:rPr>
              <a:t>22 Mr. </a:t>
            </a:r>
            <a:r>
              <a:rPr lang="fr-FR" b="1" dirty="0">
                <a:solidFill>
                  <a:srgbClr val="FFFF00"/>
                </a:solidFill>
              </a:rPr>
              <a:t>Fréderic BENOLIEL</a:t>
            </a:r>
            <a:r>
              <a:rPr lang="fr-FR" sz="1750" dirty="0">
                <a:solidFill>
                  <a:srgbClr val="FFFF00"/>
                </a:solidFill>
              </a:rPr>
              <a:t>, Del Japon 2024</a:t>
            </a:r>
          </a:p>
          <a:p>
            <a:r>
              <a:rPr lang="fr-FR" sz="1750" dirty="0">
                <a:solidFill>
                  <a:srgbClr val="FFFF00"/>
                </a:solidFill>
              </a:rPr>
              <a:t>23 </a:t>
            </a:r>
            <a:r>
              <a:rPr lang="fr-FR" sz="1750" dirty="0" err="1">
                <a:solidFill>
                  <a:srgbClr val="FFFF00"/>
                </a:solidFill>
              </a:rPr>
              <a:t>Cne</a:t>
            </a:r>
            <a:r>
              <a:rPr lang="fr-FR" sz="1750" dirty="0">
                <a:solidFill>
                  <a:srgbClr val="FFFF00"/>
                </a:solidFill>
              </a:rPr>
              <a:t> </a:t>
            </a:r>
            <a:r>
              <a:rPr lang="fr-FR" sz="1750" b="1" dirty="0">
                <a:solidFill>
                  <a:srgbClr val="FFFF00"/>
                </a:solidFill>
              </a:rPr>
              <a:t>Jean-Paul GIORGI</a:t>
            </a:r>
            <a:r>
              <a:rPr lang="fr-FR" sz="1750" dirty="0">
                <a:solidFill>
                  <a:srgbClr val="FFFF00"/>
                </a:solidFill>
              </a:rPr>
              <a:t>, Del Aude (MAV en cours) 2024 </a:t>
            </a:r>
          </a:p>
        </p:txBody>
      </p:sp>
      <p:sp>
        <p:nvSpPr>
          <p:cNvPr id="13" name="Rectangle 12">
            <a:extLst>
              <a:ext uri="{FF2B5EF4-FFF2-40B4-BE49-F238E27FC236}">
                <a16:creationId xmlns:a16="http://schemas.microsoft.com/office/drawing/2014/main" id="{E0414403-54B6-B240-89E9-C75A94144469}"/>
              </a:ext>
            </a:extLst>
          </p:cNvPr>
          <p:cNvSpPr/>
          <p:nvPr/>
        </p:nvSpPr>
        <p:spPr>
          <a:xfrm>
            <a:off x="6372200" y="6597352"/>
            <a:ext cx="2765084"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      </a:t>
            </a:r>
            <a:r>
              <a:rPr lang="fr-FR" sz="1000" b="1" dirty="0">
                <a:solidFill>
                  <a:srgbClr val="FFFF00"/>
                </a:solidFill>
              </a:rPr>
              <a:t>35  Lcl Constantin LIANOS 17 12 21</a:t>
            </a:r>
            <a:endParaRPr lang="fr-FR" sz="1000" dirty="0">
              <a:solidFill>
                <a:srgbClr val="FFFF00"/>
              </a:solidFill>
            </a:endParaRPr>
          </a:p>
        </p:txBody>
      </p:sp>
      <p:pic>
        <p:nvPicPr>
          <p:cNvPr id="12" name="Picture 26" descr="C:\Users\Xian\Documents\Mili\AACLEMP\Logo ANACLE Fond vert.jpg">
            <a:extLst>
              <a:ext uri="{FF2B5EF4-FFF2-40B4-BE49-F238E27FC236}">
                <a16:creationId xmlns:a16="http://schemas.microsoft.com/office/drawing/2014/main" id="{AFEF3751-F3D1-464B-8548-E564A7CD9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7031"/>
            <a:ext cx="404698" cy="41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a:extLst>
              <a:ext uri="{FF2B5EF4-FFF2-40B4-BE49-F238E27FC236}">
                <a16:creationId xmlns:a16="http://schemas.microsoft.com/office/drawing/2014/main" id="{1867C602-06AA-B442-861C-6510C2CE739E}"/>
              </a:ext>
            </a:extLst>
          </p:cNvPr>
          <p:cNvPicPr>
            <a:picLocks noChangeAspect="1"/>
          </p:cNvPicPr>
          <p:nvPr/>
        </p:nvPicPr>
        <p:blipFill>
          <a:blip r:embed="rId5"/>
          <a:stretch>
            <a:fillRect/>
          </a:stretch>
        </p:blipFill>
        <p:spPr>
          <a:xfrm>
            <a:off x="7308304" y="37197"/>
            <a:ext cx="1728191" cy="1650883"/>
          </a:xfrm>
          <a:prstGeom prst="rect">
            <a:avLst/>
          </a:prstGeom>
        </p:spPr>
      </p:pic>
    </p:spTree>
    <p:extLst>
      <p:ext uri="{BB962C8B-B14F-4D97-AF65-F5344CB8AC3E}">
        <p14:creationId xmlns:p14="http://schemas.microsoft.com/office/powerpoint/2010/main" val="208944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37080"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Approbation des membres du </a:t>
            </a:r>
          </a:p>
          <a:p>
            <a:pPr algn="ctr"/>
            <a:r>
              <a:rPr lang="fr-FR" sz="2800" b="1" dirty="0">
                <a:solidFill>
                  <a:srgbClr val="FFFF00"/>
                </a:solidFill>
              </a:rPr>
              <a:t>« Conseil d’Administration »</a:t>
            </a:r>
          </a:p>
        </p:txBody>
      </p:sp>
      <p:sp>
        <p:nvSpPr>
          <p:cNvPr id="11" name="Rectangle 10">
            <a:extLst>
              <a:ext uri="{FF2B5EF4-FFF2-40B4-BE49-F238E27FC236}">
                <a16:creationId xmlns:a16="http://schemas.microsoft.com/office/drawing/2014/main" id="{546A1DD5-21D8-844B-A69A-4F920D4C7E1D}"/>
              </a:ext>
            </a:extLst>
          </p:cNvPr>
          <p:cNvSpPr/>
          <p:nvPr/>
        </p:nvSpPr>
        <p:spPr>
          <a:xfrm>
            <a:off x="3686355" y="1356222"/>
            <a:ext cx="153371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VOTE</a:t>
            </a:r>
            <a:endParaRPr lang="fr-FR" sz="2800" dirty="0">
              <a:solidFill>
                <a:srgbClr val="FFFF00"/>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549325" y="2389885"/>
            <a:ext cx="1930400" cy="1282700"/>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6804248" y="2356586"/>
            <a:ext cx="1930400" cy="1282700"/>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2459668" y="2389885"/>
            <a:ext cx="4032448" cy="3179065"/>
          </a:xfrm>
          <a:prstGeom prst="rect">
            <a:avLst/>
          </a:prstGeom>
        </p:spPr>
      </p:pic>
      <p:sp>
        <p:nvSpPr>
          <p:cNvPr id="13" name="Rectangle 12">
            <a:extLst>
              <a:ext uri="{FF2B5EF4-FFF2-40B4-BE49-F238E27FC236}">
                <a16:creationId xmlns:a16="http://schemas.microsoft.com/office/drawing/2014/main" id="{6826E8FB-3269-024F-BDE8-AC7C98A02FB2}"/>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36 Lcl Constantin LIANOS 17 12 2021</a:t>
            </a:r>
            <a:endParaRPr lang="fr-FR" sz="1000" dirty="0">
              <a:solidFill>
                <a:schemeClr val="bg1"/>
              </a:solidFill>
            </a:endParaRPr>
          </a:p>
        </p:txBody>
      </p:sp>
      <p:pic>
        <p:nvPicPr>
          <p:cNvPr id="14" name="Image 13">
            <a:extLst>
              <a:ext uri="{FF2B5EF4-FFF2-40B4-BE49-F238E27FC236}">
                <a16:creationId xmlns:a16="http://schemas.microsoft.com/office/drawing/2014/main" id="{31786CC0-7B56-344A-869A-CE6009A65698}"/>
              </a:ext>
            </a:extLst>
          </p:cNvPr>
          <p:cNvPicPr>
            <a:picLocks noChangeAspect="1"/>
          </p:cNvPicPr>
          <p:nvPr/>
        </p:nvPicPr>
        <p:blipFill>
          <a:blip r:embed="rId7"/>
          <a:stretch>
            <a:fillRect/>
          </a:stretch>
        </p:blipFill>
        <p:spPr>
          <a:xfrm>
            <a:off x="7508323" y="44624"/>
            <a:ext cx="1600181" cy="1528600"/>
          </a:xfrm>
          <a:prstGeom prst="rect">
            <a:avLst/>
          </a:prstGeom>
        </p:spPr>
      </p:pic>
    </p:spTree>
    <p:extLst>
      <p:ext uri="{BB962C8B-B14F-4D97-AF65-F5344CB8AC3E}">
        <p14:creationId xmlns:p14="http://schemas.microsoft.com/office/powerpoint/2010/main" val="1464009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114425"/>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66809" y="-109046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7" y="116632"/>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33864" y="44624"/>
            <a:ext cx="7352907"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rgbClr val="FFFF00"/>
                </a:solidFill>
              </a:rPr>
              <a:t>«Conseil d’Administration au 17 12 2021»</a:t>
            </a:r>
          </a:p>
        </p:txBody>
      </p:sp>
      <p:sp>
        <p:nvSpPr>
          <p:cNvPr id="11" name="Rectangle 10">
            <a:extLst>
              <a:ext uri="{FF2B5EF4-FFF2-40B4-BE49-F238E27FC236}">
                <a16:creationId xmlns:a16="http://schemas.microsoft.com/office/drawing/2014/main" id="{546A1DD5-21D8-844B-A69A-4F920D4C7E1D}"/>
              </a:ext>
            </a:extLst>
          </p:cNvPr>
          <p:cNvSpPr/>
          <p:nvPr/>
        </p:nvSpPr>
        <p:spPr>
          <a:xfrm>
            <a:off x="107505" y="835511"/>
            <a:ext cx="8928991" cy="563231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r-FR" sz="2400" b="1" dirty="0">
                <a:solidFill>
                  <a:srgbClr val="FFFF00"/>
                </a:solidFill>
              </a:rPr>
              <a:t>Les membres du CA ne sont pas là pour la carte de visite.. </a:t>
            </a:r>
          </a:p>
          <a:p>
            <a:pPr algn="just"/>
            <a:r>
              <a:rPr lang="fr-FR" sz="2400" b="1" dirty="0">
                <a:solidFill>
                  <a:srgbClr val="FFFF00"/>
                </a:solidFill>
              </a:rPr>
              <a:t>L’administrateur est un fédérateur et un recruteur, nos administrateurs sont nos ambassadeurs H/24</a:t>
            </a:r>
          </a:p>
          <a:p>
            <a:pPr algn="just"/>
            <a:r>
              <a:rPr lang="fr-FR" sz="2400" b="1" dirty="0">
                <a:solidFill>
                  <a:srgbClr val="FFFF00"/>
                </a:solidFill>
              </a:rPr>
              <a:t>Ils ne peuvent parler au nom de l’AACLE ou ANACLE que lorsque ils sont mandatés par le président. En aucun cas ils ne peuvent parler au nom de la Légion d’active.</a:t>
            </a:r>
          </a:p>
          <a:p>
            <a:pPr algn="just"/>
            <a:r>
              <a:rPr lang="fr-FR" sz="2400" b="1" dirty="0">
                <a:solidFill>
                  <a:srgbClr val="FFFF00"/>
                </a:solidFill>
              </a:rPr>
              <a:t>Ils ne peuvent prendre part aux manifestations politiques en tant que membres de l’AACLE mais en tant que citoyen. </a:t>
            </a:r>
          </a:p>
          <a:p>
            <a:endParaRPr lang="fr-FR" sz="2400" b="1" dirty="0">
              <a:solidFill>
                <a:srgbClr val="FFFF00"/>
              </a:solidFill>
            </a:endParaRPr>
          </a:p>
          <a:p>
            <a:pPr algn="just"/>
            <a:r>
              <a:rPr lang="fr-FR" sz="2400" b="1" dirty="0">
                <a:solidFill>
                  <a:srgbClr val="FFFF00"/>
                </a:solidFill>
              </a:rPr>
              <a:t>En revanche les administrateurs doivent avoir une fonction spécifique dans l’organigramme de notre association. </a:t>
            </a:r>
          </a:p>
          <a:p>
            <a:endParaRPr lang="fr-FR" sz="2400" b="1" dirty="0">
              <a:solidFill>
                <a:srgbClr val="FFFF00"/>
              </a:solidFill>
            </a:endParaRPr>
          </a:p>
          <a:p>
            <a:pPr algn="just"/>
            <a:r>
              <a:rPr lang="fr-FR" sz="2400" b="1" dirty="0">
                <a:solidFill>
                  <a:srgbClr val="FFFF00"/>
                </a:solidFill>
              </a:rPr>
              <a:t>Par ailleurs, ils sont autorisés à faire réaliser leurs cartes de visite avec les logo (s) de l’AACLE, et/ou ANACLE suivant leurs statuts. </a:t>
            </a:r>
          </a:p>
        </p:txBody>
      </p:sp>
      <p:sp>
        <p:nvSpPr>
          <p:cNvPr id="12" name="Rectangle 11">
            <a:extLst>
              <a:ext uri="{FF2B5EF4-FFF2-40B4-BE49-F238E27FC236}">
                <a16:creationId xmlns:a16="http://schemas.microsoft.com/office/drawing/2014/main" id="{E7F56785-5A6A-F043-AD6F-D7730AADE86F}"/>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37   Lcl Constantin LIANOS 17 12 2021</a:t>
            </a:r>
            <a:endParaRPr lang="fr-FR" sz="1000" dirty="0">
              <a:solidFill>
                <a:schemeClr val="bg1"/>
              </a:solidFill>
            </a:endParaRPr>
          </a:p>
        </p:txBody>
      </p:sp>
      <p:pic>
        <p:nvPicPr>
          <p:cNvPr id="13" name="Image 12">
            <a:extLst>
              <a:ext uri="{FF2B5EF4-FFF2-40B4-BE49-F238E27FC236}">
                <a16:creationId xmlns:a16="http://schemas.microsoft.com/office/drawing/2014/main" id="{C67D1F11-E984-1445-A96D-641C2B754B78}"/>
              </a:ext>
            </a:extLst>
          </p:cNvPr>
          <p:cNvPicPr>
            <a:picLocks noChangeAspect="1"/>
          </p:cNvPicPr>
          <p:nvPr/>
        </p:nvPicPr>
        <p:blipFill>
          <a:blip r:embed="rId5"/>
          <a:stretch>
            <a:fillRect/>
          </a:stretch>
        </p:blipFill>
        <p:spPr>
          <a:xfrm>
            <a:off x="8186771" y="52539"/>
            <a:ext cx="922517" cy="881250"/>
          </a:xfrm>
          <a:prstGeom prst="rect">
            <a:avLst/>
          </a:prstGeom>
        </p:spPr>
      </p:pic>
    </p:spTree>
    <p:extLst>
      <p:ext uri="{BB962C8B-B14F-4D97-AF65-F5344CB8AC3E}">
        <p14:creationId xmlns:p14="http://schemas.microsoft.com/office/powerpoint/2010/main" val="2362893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19191"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340768"/>
            <a:ext cx="1576284"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387532" y="44624"/>
            <a:ext cx="820644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«Conseil d’Administration - Relations publiques»</a:t>
            </a:r>
          </a:p>
          <a:p>
            <a:pPr algn="ct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Les administrateurs ont droit d’utiliser les logos de nos associations, voici un exemple :</a:t>
            </a:r>
          </a:p>
          <a:p>
            <a:pPr algn="ctr"/>
            <a:r>
              <a:rPr lang="fr-FR" sz="2400" b="1" dirty="0">
                <a:solidFill>
                  <a:schemeClr val="bg1"/>
                </a:solidFill>
              </a:rPr>
              <a:t> ****</a:t>
            </a:r>
          </a:p>
        </p:txBody>
      </p:sp>
      <p:sp>
        <p:nvSpPr>
          <p:cNvPr id="13" name="Rectangle 12">
            <a:extLst>
              <a:ext uri="{FF2B5EF4-FFF2-40B4-BE49-F238E27FC236}">
                <a16:creationId xmlns:a16="http://schemas.microsoft.com/office/drawing/2014/main" id="{24DE69E3-12E4-A04E-B8A0-370139E9BADA}"/>
              </a:ext>
            </a:extLst>
          </p:cNvPr>
          <p:cNvSpPr/>
          <p:nvPr/>
        </p:nvSpPr>
        <p:spPr>
          <a:xfrm>
            <a:off x="287975" y="1557220"/>
            <a:ext cx="8468493" cy="484748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A</a:t>
            </a: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ssociation des </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A</a:t>
            </a: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nciens </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C</a:t>
            </a: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ombattants</a:t>
            </a:r>
          </a:p>
          <a:p>
            <a:pPr algn="ctr" eaLnBrk="1" hangingPunct="1">
              <a:defRPr/>
            </a:pP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de la </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L</a:t>
            </a: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égion </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É</a:t>
            </a:r>
            <a:r>
              <a:rPr lang="fr-FR" sz="2400" b="1" dirty="0">
                <a:ln w="11430"/>
                <a:solidFill>
                  <a:schemeClr val="bg1"/>
                </a:solidFill>
                <a:effectLst>
                  <a:outerShdw blurRad="50800" dist="39000" dir="5460000" algn="tl">
                    <a:srgbClr val="000000">
                      <a:alpha val="38000"/>
                    </a:srgbClr>
                  </a:outerShdw>
                </a:effectLst>
                <a:latin typeface="Arial" charset="0"/>
                <a:cs typeface="Arial" charset="0"/>
              </a:rPr>
              <a:t>trangère</a:t>
            </a:r>
            <a:endParaRPr lang="fr-FR" sz="2000" b="1" dirty="0">
              <a:ln w="11430"/>
              <a:solidFill>
                <a:schemeClr val="bg1"/>
              </a:solidFill>
              <a:effectLst>
                <a:outerShdw blurRad="50800" dist="39000" dir="5460000" algn="tl">
                  <a:srgbClr val="000000">
                    <a:alpha val="38000"/>
                  </a:srgbClr>
                </a:outerShdw>
              </a:effectLst>
              <a:latin typeface="Arial" charset="0"/>
              <a:cs typeface="Arial" charset="0"/>
            </a:endParaRPr>
          </a:p>
          <a:p>
            <a:pPr algn="ctr" eaLnBrk="1" hangingPunct="1">
              <a:defRPr/>
            </a:pPr>
            <a:endParaRPr lang="fr-FR" sz="24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a:p>
            <a:pPr algn="ctr" eaLnBrk="1" hangingPunct="1">
              <a:defRPr/>
            </a:pPr>
            <a:endParaRPr lang="fr-FR" sz="16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Adjudant-chef (er) Ronald STARR</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Vice-président</a:t>
            </a:r>
          </a:p>
          <a:p>
            <a:pPr algn="ctr" eaLnBrk="1" hangingPunct="1">
              <a:spcBef>
                <a:spcPts val="600"/>
              </a:spcBef>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42, rue des Myosotis</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F-13001 Marseille</a:t>
            </a:r>
          </a:p>
          <a:p>
            <a:pPr algn="ctr" eaLnBrk="1" hangingPunct="1">
              <a:defRPr/>
            </a:pPr>
            <a:endParaRPr lang="fr-FR" sz="1200" b="1" dirty="0">
              <a:ln w="11430"/>
              <a:solidFill>
                <a:schemeClr val="bg1"/>
              </a:solidFill>
              <a:effectLst>
                <a:outerShdw blurRad="50800" dist="39000" dir="5460000" algn="tl">
                  <a:srgbClr val="000000">
                    <a:alpha val="38000"/>
                  </a:srgbClr>
                </a:outerShdw>
              </a:effectLst>
              <a:latin typeface="Arial" charset="0"/>
              <a:cs typeface="Arial" charset="0"/>
            </a:endParaRP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Tél.: +33 (0) 6 31 37 71 88</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 :altrs286@gmail.com</a:t>
            </a:r>
          </a:p>
          <a:p>
            <a:pPr algn="ctr" eaLnBrk="1" hangingPunct="1">
              <a:defRPr/>
            </a:pPr>
            <a:r>
              <a:rPr lang="fr-FR" sz="2800" b="1" dirty="0" err="1">
                <a:ln w="11430"/>
                <a:solidFill>
                  <a:schemeClr val="bg1"/>
                </a:solidFill>
                <a:effectLst>
                  <a:outerShdw blurRad="50800" dist="39000" dir="5460000" algn="tl">
                    <a:srgbClr val="000000">
                      <a:alpha val="38000"/>
                    </a:srgbClr>
                  </a:outerShdw>
                </a:effectLst>
                <a:latin typeface="Arial" charset="0"/>
                <a:cs typeface="Arial" charset="0"/>
              </a:rPr>
              <a:t>www.monsieur-legionnaire.org</a:t>
            </a:r>
            <a:endParaRPr lang="fr-FR" sz="2800" b="1" dirty="0">
              <a:ln w="11430"/>
              <a:solidFill>
                <a:schemeClr val="bg1"/>
              </a:solidFill>
              <a:effectLst>
                <a:outerShdw blurRad="50800" dist="39000" dir="5460000" algn="tl">
                  <a:srgbClr val="000000">
                    <a:alpha val="38000"/>
                  </a:srgbClr>
                </a:outerShdw>
              </a:effectLst>
              <a:latin typeface="Arial" charset="0"/>
              <a:cs typeface="Arial" charset="0"/>
            </a:endParaRPr>
          </a:p>
        </p:txBody>
      </p:sp>
      <p:sp>
        <p:nvSpPr>
          <p:cNvPr id="12" name="Rectangle 11">
            <a:extLst>
              <a:ext uri="{FF2B5EF4-FFF2-40B4-BE49-F238E27FC236}">
                <a16:creationId xmlns:a16="http://schemas.microsoft.com/office/drawing/2014/main" id="{EE1AE74A-5A50-544F-823D-A91EF5402A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38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E0D04E4C-1602-C842-94C7-5E50800C3D31}"/>
              </a:ext>
            </a:extLst>
          </p:cNvPr>
          <p:cNvPicPr>
            <a:picLocks noChangeAspect="1"/>
          </p:cNvPicPr>
          <p:nvPr/>
        </p:nvPicPr>
        <p:blipFill>
          <a:blip r:embed="rId5"/>
          <a:stretch>
            <a:fillRect/>
          </a:stretch>
        </p:blipFill>
        <p:spPr>
          <a:xfrm>
            <a:off x="7551439" y="1268760"/>
            <a:ext cx="1356840" cy="1296144"/>
          </a:xfrm>
          <a:prstGeom prst="rect">
            <a:avLst/>
          </a:prstGeom>
        </p:spPr>
      </p:pic>
    </p:spTree>
    <p:extLst>
      <p:ext uri="{BB962C8B-B14F-4D97-AF65-F5344CB8AC3E}">
        <p14:creationId xmlns:p14="http://schemas.microsoft.com/office/powerpoint/2010/main" val="57837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19191"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39877" cy="9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A</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ssociation des </a:t>
            </a: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A</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nciens </a:t>
            </a: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C</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ombattants</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de la </a:t>
            </a: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L</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égion </a:t>
            </a: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É</a:t>
            </a: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trangère</a:t>
            </a:r>
            <a:endParaRPr lang="fr-FR" sz="2400" b="1" dirty="0">
              <a:ln w="11430"/>
              <a:solidFill>
                <a:schemeClr val="bg1"/>
              </a:solidFill>
              <a:effectLst>
                <a:outerShdw blurRad="50800" dist="39000" dir="5460000" algn="tl">
                  <a:srgbClr val="000000">
                    <a:alpha val="38000"/>
                  </a:srgbClr>
                </a:outerShdw>
              </a:effectLst>
              <a:latin typeface="Arial" charset="0"/>
              <a:cs typeface="Arial" charset="0"/>
            </a:endParaRPr>
          </a:p>
        </p:txBody>
      </p:sp>
      <p:sp>
        <p:nvSpPr>
          <p:cNvPr id="13" name="Rectangle 12">
            <a:extLst>
              <a:ext uri="{FF2B5EF4-FFF2-40B4-BE49-F238E27FC236}">
                <a16:creationId xmlns:a16="http://schemas.microsoft.com/office/drawing/2014/main" id="{24DE69E3-12E4-A04E-B8A0-370139E9BADA}"/>
              </a:ext>
            </a:extLst>
          </p:cNvPr>
          <p:cNvSpPr/>
          <p:nvPr/>
        </p:nvSpPr>
        <p:spPr>
          <a:xfrm>
            <a:off x="207963" y="1484784"/>
            <a:ext cx="8468493" cy="429348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endParaRPr lang="fr-FR" sz="16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Adjudant-chef (er) Ronald STARR</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Vice-président</a:t>
            </a:r>
          </a:p>
          <a:p>
            <a:pPr algn="ctr" eaLnBrk="1" hangingPunct="1">
              <a:spcBef>
                <a:spcPts val="600"/>
              </a:spcBef>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42, rue des Myosotis</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13001 Marseille</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France</a:t>
            </a:r>
          </a:p>
          <a:p>
            <a:pPr algn="ctr" eaLnBrk="1" hangingPunct="1">
              <a:defRPr/>
            </a:pPr>
            <a:endParaRPr lang="fr-FR" sz="2800" b="1" dirty="0">
              <a:ln w="11430"/>
              <a:solidFill>
                <a:schemeClr val="bg1"/>
              </a:solidFill>
              <a:effectLst>
                <a:outerShdw blurRad="50800" dist="39000" dir="5460000" algn="tl">
                  <a:srgbClr val="000000">
                    <a:alpha val="38000"/>
                  </a:srgbClr>
                </a:outerShdw>
              </a:effectLst>
              <a:latin typeface="Arial" charset="0"/>
              <a:cs typeface="Arial" charset="0"/>
            </a:endParaRP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Tél.: +33 (0) 6 31 37 71 88</a:t>
            </a:r>
          </a:p>
          <a:p>
            <a:pPr algn="ctr" eaLnBrk="1" hangingPunct="1">
              <a:defRPr/>
            </a:pPr>
            <a:r>
              <a:rPr lang="fr-FR" sz="2800" b="1" dirty="0">
                <a:ln w="11430"/>
                <a:solidFill>
                  <a:schemeClr val="bg1"/>
                </a:solidFill>
                <a:effectLst>
                  <a:outerShdw blurRad="50800" dist="39000" dir="5460000" algn="tl">
                    <a:srgbClr val="000000">
                      <a:alpha val="38000"/>
                    </a:srgbClr>
                  </a:outerShdw>
                </a:effectLst>
                <a:latin typeface="Arial" charset="0"/>
                <a:cs typeface="Arial" charset="0"/>
              </a:rPr>
              <a:t>@ :altrs286@gmail.com</a:t>
            </a:r>
          </a:p>
          <a:p>
            <a:pPr algn="ctr" eaLnBrk="1" hangingPunct="1">
              <a:defRPr/>
            </a:pPr>
            <a:r>
              <a:rPr lang="fr-FR" sz="2800" b="1" dirty="0" err="1">
                <a:ln w="11430"/>
                <a:solidFill>
                  <a:schemeClr val="bg1"/>
                </a:solidFill>
                <a:effectLst>
                  <a:outerShdw blurRad="50800" dist="39000" dir="5460000" algn="tl">
                    <a:srgbClr val="000000">
                      <a:alpha val="38000"/>
                    </a:srgbClr>
                  </a:outerShdw>
                </a:effectLst>
                <a:latin typeface="Arial" charset="0"/>
                <a:cs typeface="Arial" charset="0"/>
              </a:rPr>
              <a:t>www.monsieur-legionnaire.org</a:t>
            </a:r>
            <a:endParaRPr lang="fr-FR" sz="2800" b="1" dirty="0">
              <a:ln w="11430"/>
              <a:solidFill>
                <a:schemeClr val="bg1"/>
              </a:solidFill>
              <a:effectLst>
                <a:outerShdw blurRad="50800" dist="39000" dir="5460000" algn="tl">
                  <a:srgbClr val="000000">
                    <a:alpha val="38000"/>
                  </a:srgbClr>
                </a:outerShdw>
              </a:effectLst>
              <a:latin typeface="Arial" charset="0"/>
              <a:cs typeface="Arial" charset="0"/>
            </a:endParaRPr>
          </a:p>
        </p:txBody>
      </p:sp>
      <p:sp>
        <p:nvSpPr>
          <p:cNvPr id="12" name="Rectangle 11">
            <a:extLst>
              <a:ext uri="{FF2B5EF4-FFF2-40B4-BE49-F238E27FC236}">
                <a16:creationId xmlns:a16="http://schemas.microsoft.com/office/drawing/2014/main" id="{78DF0F74-B884-B94B-BEDA-195C28CD0436}"/>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39    Lcl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6D12414E-98C7-CC42-824E-236834590108}"/>
              </a:ext>
            </a:extLst>
          </p:cNvPr>
          <p:cNvPicPr>
            <a:picLocks noChangeAspect="1"/>
          </p:cNvPicPr>
          <p:nvPr/>
        </p:nvPicPr>
        <p:blipFill>
          <a:blip r:embed="rId5"/>
          <a:stretch>
            <a:fillRect/>
          </a:stretch>
        </p:blipFill>
        <p:spPr>
          <a:xfrm>
            <a:off x="8094415" y="0"/>
            <a:ext cx="1009718" cy="964550"/>
          </a:xfrm>
          <a:prstGeom prst="rect">
            <a:avLst/>
          </a:prstGeom>
        </p:spPr>
      </p:pic>
    </p:spTree>
    <p:extLst>
      <p:ext uri="{BB962C8B-B14F-4D97-AF65-F5344CB8AC3E}">
        <p14:creationId xmlns:p14="http://schemas.microsoft.com/office/powerpoint/2010/main" val="114221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9" y="44624"/>
            <a:ext cx="1783308" cy="161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54D03F98-C739-594F-9CB7-89AE323BD365}"/>
              </a:ext>
            </a:extLst>
          </p:cNvPr>
          <p:cNvPicPr>
            <a:picLocks noChangeAspect="1"/>
          </p:cNvPicPr>
          <p:nvPr/>
        </p:nvPicPr>
        <p:blipFill>
          <a:blip r:embed="rId5"/>
          <a:stretch>
            <a:fillRect/>
          </a:stretch>
        </p:blipFill>
        <p:spPr>
          <a:xfrm>
            <a:off x="136303" y="4131741"/>
            <a:ext cx="1267345" cy="2321595"/>
          </a:xfrm>
          <a:prstGeom prst="rect">
            <a:avLst/>
          </a:prstGeom>
        </p:spPr>
      </p:pic>
      <p:pic>
        <p:nvPicPr>
          <p:cNvPr id="5" name="Image 4">
            <a:extLst>
              <a:ext uri="{FF2B5EF4-FFF2-40B4-BE49-F238E27FC236}">
                <a16:creationId xmlns:a16="http://schemas.microsoft.com/office/drawing/2014/main" id="{1D11966D-283A-6A44-82B6-700C4C83581C}"/>
              </a:ext>
            </a:extLst>
          </p:cNvPr>
          <p:cNvPicPr>
            <a:picLocks noChangeAspect="1"/>
          </p:cNvPicPr>
          <p:nvPr/>
        </p:nvPicPr>
        <p:blipFill>
          <a:blip r:embed="rId6"/>
          <a:stretch>
            <a:fillRect/>
          </a:stretch>
        </p:blipFill>
        <p:spPr>
          <a:xfrm>
            <a:off x="2937122" y="4156130"/>
            <a:ext cx="3579094" cy="2280230"/>
          </a:xfrm>
          <a:prstGeom prst="rect">
            <a:avLst/>
          </a:prstGeom>
        </p:spPr>
      </p:pic>
      <p:pic>
        <p:nvPicPr>
          <p:cNvPr id="8" name="Image 7">
            <a:extLst>
              <a:ext uri="{FF2B5EF4-FFF2-40B4-BE49-F238E27FC236}">
                <a16:creationId xmlns:a16="http://schemas.microsoft.com/office/drawing/2014/main" id="{C3B89935-2271-E442-9A15-54C1EC12599E}"/>
              </a:ext>
            </a:extLst>
          </p:cNvPr>
          <p:cNvPicPr>
            <a:picLocks noChangeAspect="1"/>
          </p:cNvPicPr>
          <p:nvPr/>
        </p:nvPicPr>
        <p:blipFill>
          <a:blip r:embed="rId7"/>
          <a:stretch>
            <a:fillRect/>
          </a:stretch>
        </p:blipFill>
        <p:spPr>
          <a:xfrm>
            <a:off x="7663540" y="4114766"/>
            <a:ext cx="1268056" cy="2326709"/>
          </a:xfrm>
          <a:prstGeom prst="rect">
            <a:avLst/>
          </a:prstGeom>
        </p:spPr>
      </p:pic>
      <p:sp>
        <p:nvSpPr>
          <p:cNvPr id="10" name="Rectangle 9">
            <a:extLst>
              <a:ext uri="{FF2B5EF4-FFF2-40B4-BE49-F238E27FC236}">
                <a16:creationId xmlns:a16="http://schemas.microsoft.com/office/drawing/2014/main" id="{212AB40C-2FDC-894A-B8A9-52B432921E61}"/>
              </a:ext>
            </a:extLst>
          </p:cNvPr>
          <p:cNvSpPr/>
          <p:nvPr/>
        </p:nvSpPr>
        <p:spPr>
          <a:xfrm>
            <a:off x="3264741" y="950653"/>
            <a:ext cx="2556880" cy="523220"/>
          </a:xfrm>
          <a:prstGeom prst="rect">
            <a:avLst/>
          </a:prstGeom>
        </p:spPr>
        <p:txBody>
          <a:bodyPr wrap="square">
            <a:spAutoFit/>
          </a:bodyPr>
          <a:lstStyle/>
          <a:p>
            <a:r>
              <a:rPr lang="fr-FR" sz="2800" b="1" dirty="0">
                <a:solidFill>
                  <a:schemeClr val="bg1"/>
                </a:solidFill>
              </a:rPr>
              <a:t>Ordre du jour </a:t>
            </a:r>
            <a:endParaRPr lang="fr-FR" sz="2800" dirty="0">
              <a:solidFill>
                <a:schemeClr val="bg1"/>
              </a:solidFill>
            </a:endParaRPr>
          </a:p>
        </p:txBody>
      </p:sp>
      <p:sp>
        <p:nvSpPr>
          <p:cNvPr id="14" name="Rectangle 13">
            <a:extLst>
              <a:ext uri="{FF2B5EF4-FFF2-40B4-BE49-F238E27FC236}">
                <a16:creationId xmlns:a16="http://schemas.microsoft.com/office/drawing/2014/main" id="{27035DAC-62D6-9C48-AD0D-83E972943E55}"/>
              </a:ext>
            </a:extLst>
          </p:cNvPr>
          <p:cNvSpPr/>
          <p:nvPr/>
        </p:nvSpPr>
        <p:spPr>
          <a:xfrm>
            <a:off x="1680918" y="44624"/>
            <a:ext cx="5724528" cy="135421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a:solidFill>
                  <a:schemeClr val="bg1"/>
                </a:solidFill>
              </a:rPr>
              <a:t>Assemblée Générale</a:t>
            </a:r>
            <a:endParaRPr lang="fr-FR" sz="4000" dirty="0">
              <a:solidFill>
                <a:schemeClr val="bg1"/>
              </a:solidFill>
            </a:endParaRPr>
          </a:p>
          <a:p>
            <a:pPr algn="ctr"/>
            <a:r>
              <a:rPr lang="fr-FR" b="1" dirty="0">
                <a:solidFill>
                  <a:schemeClr val="bg1"/>
                </a:solidFill>
              </a:rPr>
              <a:t>du vendredi 17 décembre 2021</a:t>
            </a:r>
            <a:endParaRPr lang="fr-FR" dirty="0">
              <a:solidFill>
                <a:schemeClr val="bg1"/>
              </a:solidFill>
            </a:endParaRPr>
          </a:p>
          <a:p>
            <a:pPr algn="ctr" eaLnBrk="1" hangingPunct="1">
              <a:defRPr/>
            </a:pPr>
            <a:endParaRPr lang="fr-FR" sz="24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p:txBody>
      </p:sp>
      <p:sp>
        <p:nvSpPr>
          <p:cNvPr id="2" name="Rectangle 1">
            <a:extLst>
              <a:ext uri="{FF2B5EF4-FFF2-40B4-BE49-F238E27FC236}">
                <a16:creationId xmlns:a16="http://schemas.microsoft.com/office/drawing/2014/main" id="{FC812286-8FC7-FC4A-8C8B-68E040EEF620}"/>
              </a:ext>
            </a:extLst>
          </p:cNvPr>
          <p:cNvSpPr/>
          <p:nvPr/>
        </p:nvSpPr>
        <p:spPr>
          <a:xfrm>
            <a:off x="2544763" y="3218173"/>
            <a:ext cx="4115470" cy="523220"/>
          </a:xfrm>
          <a:prstGeom prst="rect">
            <a:avLst/>
          </a:prstGeom>
        </p:spPr>
        <p:txBody>
          <a:bodyPr wrap="square">
            <a:spAutoFit/>
          </a:bodyPr>
          <a:lstStyle/>
          <a:p>
            <a:pPr algn="ctr"/>
            <a:r>
              <a:rPr lang="fr-FR" sz="2800" b="1" u="sng" dirty="0">
                <a:hlinkClick r:id="rId8"/>
              </a:rPr>
              <a:t>Convocation AG 2021 </a:t>
            </a:r>
            <a:endParaRPr lang="fr-FR" sz="2800" dirty="0"/>
          </a:p>
        </p:txBody>
      </p:sp>
      <p:sp>
        <p:nvSpPr>
          <p:cNvPr id="15" name="Rectangle 14">
            <a:extLst>
              <a:ext uri="{FF2B5EF4-FFF2-40B4-BE49-F238E27FC236}">
                <a16:creationId xmlns:a16="http://schemas.microsoft.com/office/drawing/2014/main" id="{CF55865F-6832-684F-8B84-9F3717EF38D0}"/>
              </a:ext>
            </a:extLst>
          </p:cNvPr>
          <p:cNvSpPr/>
          <p:nvPr/>
        </p:nvSpPr>
        <p:spPr>
          <a:xfrm>
            <a:off x="2937122" y="6511595"/>
            <a:ext cx="3507085"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4/Lcl Constantin LIANOS 17 12 2021</a:t>
            </a:r>
            <a:endParaRPr lang="fr-FR" sz="1200" dirty="0">
              <a:solidFill>
                <a:schemeClr val="bg1"/>
              </a:solidFill>
            </a:endParaRPr>
          </a:p>
        </p:txBody>
      </p:sp>
      <p:pic>
        <p:nvPicPr>
          <p:cNvPr id="16" name="Image 15">
            <a:extLst>
              <a:ext uri="{FF2B5EF4-FFF2-40B4-BE49-F238E27FC236}">
                <a16:creationId xmlns:a16="http://schemas.microsoft.com/office/drawing/2014/main" id="{8BE9E193-1380-6447-9B0B-6DC63BD58A41}"/>
              </a:ext>
            </a:extLst>
          </p:cNvPr>
          <p:cNvPicPr>
            <a:picLocks noChangeAspect="1"/>
          </p:cNvPicPr>
          <p:nvPr/>
        </p:nvPicPr>
        <p:blipFill>
          <a:blip r:embed="rId9"/>
          <a:stretch>
            <a:fillRect/>
          </a:stretch>
        </p:blipFill>
        <p:spPr>
          <a:xfrm>
            <a:off x="7508323" y="44624"/>
            <a:ext cx="1600181" cy="1528600"/>
          </a:xfrm>
          <a:prstGeom prst="rect">
            <a:avLst/>
          </a:prstGeom>
        </p:spPr>
      </p:pic>
      <p:sp>
        <p:nvSpPr>
          <p:cNvPr id="17" name="Rectangle 16">
            <a:extLst>
              <a:ext uri="{FF2B5EF4-FFF2-40B4-BE49-F238E27FC236}">
                <a16:creationId xmlns:a16="http://schemas.microsoft.com/office/drawing/2014/main" id="{BC752711-438D-B04C-8F1A-32F4ED267EEC}"/>
              </a:ext>
            </a:extLst>
          </p:cNvPr>
          <p:cNvSpPr/>
          <p:nvPr/>
        </p:nvSpPr>
        <p:spPr>
          <a:xfrm>
            <a:off x="132336" y="1628800"/>
            <a:ext cx="4115470" cy="954107"/>
          </a:xfrm>
          <a:prstGeom prst="rect">
            <a:avLst/>
          </a:prstGeom>
        </p:spPr>
        <p:txBody>
          <a:bodyPr wrap="square">
            <a:spAutoFit/>
          </a:bodyPr>
          <a:lstStyle/>
          <a:p>
            <a:r>
              <a:rPr lang="fr-FR" sz="2800" dirty="0">
                <a:solidFill>
                  <a:srgbClr val="FFFF00"/>
                </a:solidFill>
              </a:rPr>
              <a:t>Création réseaux 1978</a:t>
            </a:r>
          </a:p>
          <a:p>
            <a:pPr algn="ctr"/>
            <a:r>
              <a:rPr lang="fr-FR" sz="2800" dirty="0">
                <a:solidFill>
                  <a:srgbClr val="FFFF00"/>
                </a:solidFill>
              </a:rPr>
              <a:t>Kolwezi</a:t>
            </a:r>
          </a:p>
        </p:txBody>
      </p:sp>
      <p:sp>
        <p:nvSpPr>
          <p:cNvPr id="18" name="Rectangle 17">
            <a:extLst>
              <a:ext uri="{FF2B5EF4-FFF2-40B4-BE49-F238E27FC236}">
                <a16:creationId xmlns:a16="http://schemas.microsoft.com/office/drawing/2014/main" id="{E0381AE2-B311-A74E-9BC4-9CC9BB85C896}"/>
              </a:ext>
            </a:extLst>
          </p:cNvPr>
          <p:cNvSpPr/>
          <p:nvPr/>
        </p:nvSpPr>
        <p:spPr>
          <a:xfrm>
            <a:off x="4860032" y="1772816"/>
            <a:ext cx="4148790" cy="461665"/>
          </a:xfrm>
          <a:prstGeom prst="rect">
            <a:avLst/>
          </a:prstGeom>
        </p:spPr>
        <p:txBody>
          <a:bodyPr wrap="square">
            <a:spAutoFit/>
          </a:bodyPr>
          <a:lstStyle/>
          <a:p>
            <a:r>
              <a:rPr lang="fr-FR" sz="2400" b="1" dirty="0">
                <a:solidFill>
                  <a:srgbClr val="FFFF00"/>
                </a:solidFill>
              </a:rPr>
              <a:t>Membres réseaux : 210 916 </a:t>
            </a:r>
          </a:p>
        </p:txBody>
      </p:sp>
      <p:sp>
        <p:nvSpPr>
          <p:cNvPr id="19" name="Rectangle 18">
            <a:extLst>
              <a:ext uri="{FF2B5EF4-FFF2-40B4-BE49-F238E27FC236}">
                <a16:creationId xmlns:a16="http://schemas.microsoft.com/office/drawing/2014/main" id="{4C8040D4-8DBC-4B49-8AC6-CAA802831E98}"/>
              </a:ext>
            </a:extLst>
          </p:cNvPr>
          <p:cNvSpPr/>
          <p:nvPr/>
        </p:nvSpPr>
        <p:spPr>
          <a:xfrm>
            <a:off x="179512" y="2617748"/>
            <a:ext cx="3744416" cy="523220"/>
          </a:xfrm>
          <a:prstGeom prst="rect">
            <a:avLst/>
          </a:prstGeom>
        </p:spPr>
        <p:txBody>
          <a:bodyPr wrap="square">
            <a:spAutoFit/>
          </a:bodyPr>
          <a:lstStyle/>
          <a:p>
            <a:r>
              <a:rPr lang="fr-FR" sz="2800" dirty="0">
                <a:solidFill>
                  <a:srgbClr val="FFFF00"/>
                </a:solidFill>
              </a:rPr>
              <a:t>Membres à vie :  203</a:t>
            </a:r>
          </a:p>
        </p:txBody>
      </p:sp>
      <p:sp>
        <p:nvSpPr>
          <p:cNvPr id="20" name="Rectangle 19">
            <a:extLst>
              <a:ext uri="{FF2B5EF4-FFF2-40B4-BE49-F238E27FC236}">
                <a16:creationId xmlns:a16="http://schemas.microsoft.com/office/drawing/2014/main" id="{7DD109A5-E363-A24E-9CCD-125A304217AA}"/>
              </a:ext>
            </a:extLst>
          </p:cNvPr>
          <p:cNvSpPr/>
          <p:nvPr/>
        </p:nvSpPr>
        <p:spPr>
          <a:xfrm>
            <a:off x="5148064" y="2636912"/>
            <a:ext cx="3716740" cy="461665"/>
          </a:xfrm>
          <a:prstGeom prst="rect">
            <a:avLst/>
          </a:prstGeom>
        </p:spPr>
        <p:txBody>
          <a:bodyPr wrap="square">
            <a:spAutoFit/>
          </a:bodyPr>
          <a:lstStyle/>
          <a:p>
            <a:r>
              <a:rPr lang="fr-FR" sz="2400" b="1" dirty="0">
                <a:solidFill>
                  <a:srgbClr val="FFFF00"/>
                </a:solidFill>
              </a:rPr>
              <a:t>Membres AACLE  1 191</a:t>
            </a:r>
          </a:p>
        </p:txBody>
      </p:sp>
    </p:spTree>
    <p:extLst>
      <p:ext uri="{BB962C8B-B14F-4D97-AF65-F5344CB8AC3E}">
        <p14:creationId xmlns:p14="http://schemas.microsoft.com/office/powerpoint/2010/main" val="1524182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19191"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39877" cy="9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4000" b="1" dirty="0">
                <a:ln w="11430"/>
                <a:solidFill>
                  <a:schemeClr val="bg1"/>
                </a:solidFill>
                <a:effectLst>
                  <a:outerShdw blurRad="50800" dist="39000" dir="5460000" algn="tl">
                    <a:srgbClr val="000000">
                      <a:alpha val="38000"/>
                    </a:srgbClr>
                  </a:outerShdw>
                </a:effectLst>
                <a:latin typeface="Arial" charset="0"/>
                <a:cs typeface="Arial" charset="0"/>
              </a:rPr>
              <a:t>Le bureau </a:t>
            </a:r>
          </a:p>
        </p:txBody>
      </p:sp>
      <p:sp>
        <p:nvSpPr>
          <p:cNvPr id="13" name="Rectangle 12">
            <a:extLst>
              <a:ext uri="{FF2B5EF4-FFF2-40B4-BE49-F238E27FC236}">
                <a16:creationId xmlns:a16="http://schemas.microsoft.com/office/drawing/2014/main" id="{24DE69E3-12E4-A04E-B8A0-370139E9BADA}"/>
              </a:ext>
            </a:extLst>
          </p:cNvPr>
          <p:cNvSpPr/>
          <p:nvPr/>
        </p:nvSpPr>
        <p:spPr>
          <a:xfrm>
            <a:off x="207963" y="1052736"/>
            <a:ext cx="8468493" cy="34163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endParaRPr lang="fr-FR" sz="16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a:p>
            <a:r>
              <a:rPr lang="fr-FR" sz="4000" dirty="0">
                <a:solidFill>
                  <a:schemeClr val="bg1"/>
                </a:solidFill>
              </a:rPr>
              <a:t>Lcl Constantin LIANOS</a:t>
            </a:r>
          </a:p>
          <a:p>
            <a:r>
              <a:rPr lang="fr-FR" sz="4000" dirty="0" err="1">
                <a:solidFill>
                  <a:schemeClr val="bg1"/>
                </a:solidFill>
              </a:rPr>
              <a:t>Lég</a:t>
            </a:r>
            <a:r>
              <a:rPr lang="fr-FR" sz="4000" dirty="0">
                <a:solidFill>
                  <a:schemeClr val="bg1"/>
                </a:solidFill>
              </a:rPr>
              <a:t>. 1re classe  Egon HOLDORF</a:t>
            </a:r>
          </a:p>
          <a:p>
            <a:r>
              <a:rPr lang="fr-FR" sz="4000" dirty="0">
                <a:solidFill>
                  <a:schemeClr val="bg1"/>
                </a:solidFill>
              </a:rPr>
              <a:t>Caporal Roland LANDRE</a:t>
            </a:r>
          </a:p>
          <a:p>
            <a:r>
              <a:rPr lang="fr-FR" sz="4000" dirty="0">
                <a:solidFill>
                  <a:schemeClr val="bg1"/>
                </a:solidFill>
              </a:rPr>
              <a:t>ADC Ronald STARR</a:t>
            </a:r>
          </a:p>
          <a:p>
            <a:r>
              <a:rPr lang="fr-FR" sz="4000" dirty="0">
                <a:solidFill>
                  <a:schemeClr val="bg1"/>
                </a:solidFill>
              </a:rPr>
              <a:t>Mme Patricia GOMEZ-BASQUEZ </a:t>
            </a:r>
          </a:p>
        </p:txBody>
      </p:sp>
      <p:sp>
        <p:nvSpPr>
          <p:cNvPr id="12" name="Rectangle 11">
            <a:extLst>
              <a:ext uri="{FF2B5EF4-FFF2-40B4-BE49-F238E27FC236}">
                <a16:creationId xmlns:a16="http://schemas.microsoft.com/office/drawing/2014/main" id="{78DF0F74-B884-B94B-BEDA-195C28CD0436}"/>
              </a:ext>
            </a:extLst>
          </p:cNvPr>
          <p:cNvSpPr/>
          <p:nvPr/>
        </p:nvSpPr>
        <p:spPr>
          <a:xfrm>
            <a:off x="2562146" y="6536377"/>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40 Lcl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9BD68B59-97F8-C745-879E-D0841027D1E6}"/>
              </a:ext>
            </a:extLst>
          </p:cNvPr>
          <p:cNvPicPr>
            <a:picLocks noChangeAspect="1"/>
          </p:cNvPicPr>
          <p:nvPr/>
        </p:nvPicPr>
        <p:blipFill>
          <a:blip r:embed="rId5"/>
          <a:stretch>
            <a:fillRect/>
          </a:stretch>
        </p:blipFill>
        <p:spPr>
          <a:xfrm>
            <a:off x="1259632" y="4898508"/>
            <a:ext cx="1171053" cy="778134"/>
          </a:xfrm>
          <a:prstGeom prst="rect">
            <a:avLst/>
          </a:prstGeom>
        </p:spPr>
      </p:pic>
      <p:pic>
        <p:nvPicPr>
          <p:cNvPr id="14" name="Image 13">
            <a:extLst>
              <a:ext uri="{FF2B5EF4-FFF2-40B4-BE49-F238E27FC236}">
                <a16:creationId xmlns:a16="http://schemas.microsoft.com/office/drawing/2014/main" id="{C20DF1FF-45A2-8142-98DA-1CB442A75972}"/>
              </a:ext>
            </a:extLst>
          </p:cNvPr>
          <p:cNvPicPr>
            <a:picLocks noChangeAspect="1"/>
          </p:cNvPicPr>
          <p:nvPr/>
        </p:nvPicPr>
        <p:blipFill>
          <a:blip r:embed="rId5"/>
          <a:stretch>
            <a:fillRect/>
          </a:stretch>
        </p:blipFill>
        <p:spPr>
          <a:xfrm>
            <a:off x="5933249" y="4898508"/>
            <a:ext cx="1171053" cy="778134"/>
          </a:xfrm>
          <a:prstGeom prst="rect">
            <a:avLst/>
          </a:prstGeom>
        </p:spPr>
      </p:pic>
      <p:pic>
        <p:nvPicPr>
          <p:cNvPr id="15" name="Image 14">
            <a:extLst>
              <a:ext uri="{FF2B5EF4-FFF2-40B4-BE49-F238E27FC236}">
                <a16:creationId xmlns:a16="http://schemas.microsoft.com/office/drawing/2014/main" id="{A5B5841E-E105-5F42-9290-82554BE6680B}"/>
              </a:ext>
            </a:extLst>
          </p:cNvPr>
          <p:cNvPicPr>
            <a:picLocks noChangeAspect="1"/>
          </p:cNvPicPr>
          <p:nvPr/>
        </p:nvPicPr>
        <p:blipFill>
          <a:blip r:embed="rId6"/>
          <a:stretch>
            <a:fillRect/>
          </a:stretch>
        </p:blipFill>
        <p:spPr>
          <a:xfrm>
            <a:off x="3059832" y="4537064"/>
            <a:ext cx="1991988" cy="1570426"/>
          </a:xfrm>
          <a:prstGeom prst="rect">
            <a:avLst/>
          </a:prstGeom>
        </p:spPr>
      </p:pic>
      <p:pic>
        <p:nvPicPr>
          <p:cNvPr id="16" name="Image 15">
            <a:extLst>
              <a:ext uri="{FF2B5EF4-FFF2-40B4-BE49-F238E27FC236}">
                <a16:creationId xmlns:a16="http://schemas.microsoft.com/office/drawing/2014/main" id="{D90B1B59-F4FB-664A-81F6-79C26D390182}"/>
              </a:ext>
            </a:extLst>
          </p:cNvPr>
          <p:cNvPicPr>
            <a:picLocks noChangeAspect="1"/>
          </p:cNvPicPr>
          <p:nvPr/>
        </p:nvPicPr>
        <p:blipFill>
          <a:blip r:embed="rId7"/>
          <a:stretch>
            <a:fillRect/>
          </a:stretch>
        </p:blipFill>
        <p:spPr>
          <a:xfrm>
            <a:off x="7422728" y="44624"/>
            <a:ext cx="1600181" cy="1528600"/>
          </a:xfrm>
          <a:prstGeom prst="rect">
            <a:avLst/>
          </a:prstGeom>
        </p:spPr>
      </p:pic>
    </p:spTree>
    <p:extLst>
      <p:ext uri="{BB962C8B-B14F-4D97-AF65-F5344CB8AC3E}">
        <p14:creationId xmlns:p14="http://schemas.microsoft.com/office/powerpoint/2010/main" val="245582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19191"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39877" cy="9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857674" y="44624"/>
            <a:ext cx="7329097"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4000" b="1" dirty="0">
                <a:ln w="11430"/>
                <a:solidFill>
                  <a:schemeClr val="bg1"/>
                </a:solidFill>
                <a:effectLst>
                  <a:outerShdw blurRad="50800" dist="39000" dir="5460000" algn="tl">
                    <a:srgbClr val="000000">
                      <a:alpha val="38000"/>
                    </a:srgbClr>
                  </a:outerShdw>
                </a:effectLst>
                <a:latin typeface="Arial" charset="0"/>
                <a:cs typeface="Arial" charset="0"/>
              </a:rPr>
              <a:t>Conseil des sages</a:t>
            </a:r>
          </a:p>
        </p:txBody>
      </p:sp>
      <p:sp>
        <p:nvSpPr>
          <p:cNvPr id="13" name="Rectangle 12">
            <a:extLst>
              <a:ext uri="{FF2B5EF4-FFF2-40B4-BE49-F238E27FC236}">
                <a16:creationId xmlns:a16="http://schemas.microsoft.com/office/drawing/2014/main" id="{24DE69E3-12E4-A04E-B8A0-370139E9BADA}"/>
              </a:ext>
            </a:extLst>
          </p:cNvPr>
          <p:cNvSpPr/>
          <p:nvPr/>
        </p:nvSpPr>
        <p:spPr>
          <a:xfrm>
            <a:off x="23809" y="1052736"/>
            <a:ext cx="9096382" cy="33547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endParaRPr lang="fr-FR" sz="16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a:p>
            <a:r>
              <a:rPr lang="fr-FR" sz="2800" dirty="0">
                <a:solidFill>
                  <a:schemeClr val="bg1"/>
                </a:solidFill>
              </a:rPr>
              <a:t>Colonel Antoine IBANEZ  (président) (AOLE)</a:t>
            </a:r>
          </a:p>
          <a:p>
            <a:r>
              <a:rPr lang="fr-FR" sz="2800" dirty="0">
                <a:solidFill>
                  <a:schemeClr val="bg1"/>
                </a:solidFill>
              </a:rPr>
              <a:t>Sénateur (h) Jean-François PICHERAL (AOLE)</a:t>
            </a:r>
          </a:p>
          <a:p>
            <a:r>
              <a:rPr lang="fr-FR" sz="2800" dirty="0">
                <a:solidFill>
                  <a:schemeClr val="bg1"/>
                </a:solidFill>
              </a:rPr>
              <a:t>Major Dante STEVENAZZI (AL)</a:t>
            </a:r>
          </a:p>
          <a:p>
            <a:r>
              <a:rPr lang="fr-FR" sz="2800" dirty="0">
                <a:solidFill>
                  <a:schemeClr val="bg1"/>
                </a:solidFill>
              </a:rPr>
              <a:t>Caporal Roland LANDRE (AL)</a:t>
            </a:r>
          </a:p>
          <a:p>
            <a:r>
              <a:rPr lang="fr-FR" sz="2800" dirty="0">
                <a:solidFill>
                  <a:schemeClr val="bg1"/>
                </a:solidFill>
              </a:rPr>
              <a:t>Légionnaire de 1ère Classe  Egon HOLDORF (AL)</a:t>
            </a:r>
          </a:p>
          <a:p>
            <a:r>
              <a:rPr lang="fr-FR" sz="2800" dirty="0">
                <a:solidFill>
                  <a:schemeClr val="bg1"/>
                </a:solidFill>
              </a:rPr>
              <a:t>Caporal-chef Claude-Fernand LAGACHE (AL)</a:t>
            </a:r>
          </a:p>
          <a:p>
            <a:endParaRPr lang="fr-FR" sz="2800" dirty="0">
              <a:solidFill>
                <a:schemeClr val="bg1"/>
              </a:solidFill>
            </a:endParaRPr>
          </a:p>
        </p:txBody>
      </p:sp>
      <p:sp>
        <p:nvSpPr>
          <p:cNvPr id="12" name="Rectangle 11">
            <a:extLst>
              <a:ext uri="{FF2B5EF4-FFF2-40B4-BE49-F238E27FC236}">
                <a16:creationId xmlns:a16="http://schemas.microsoft.com/office/drawing/2014/main" id="{78DF0F74-B884-B94B-BEDA-195C28CD0436}"/>
              </a:ext>
            </a:extLst>
          </p:cNvPr>
          <p:cNvSpPr/>
          <p:nvPr/>
        </p:nvSpPr>
        <p:spPr>
          <a:xfrm>
            <a:off x="2655994"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41 Lcl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9BD68B59-97F8-C745-879E-D0841027D1E6}"/>
              </a:ext>
            </a:extLst>
          </p:cNvPr>
          <p:cNvPicPr>
            <a:picLocks noChangeAspect="1"/>
          </p:cNvPicPr>
          <p:nvPr/>
        </p:nvPicPr>
        <p:blipFill>
          <a:blip r:embed="rId5"/>
          <a:stretch>
            <a:fillRect/>
          </a:stretch>
        </p:blipFill>
        <p:spPr>
          <a:xfrm>
            <a:off x="1063686" y="5001497"/>
            <a:ext cx="1171053" cy="778134"/>
          </a:xfrm>
          <a:prstGeom prst="rect">
            <a:avLst/>
          </a:prstGeom>
        </p:spPr>
      </p:pic>
      <p:pic>
        <p:nvPicPr>
          <p:cNvPr id="14" name="Image 13">
            <a:extLst>
              <a:ext uri="{FF2B5EF4-FFF2-40B4-BE49-F238E27FC236}">
                <a16:creationId xmlns:a16="http://schemas.microsoft.com/office/drawing/2014/main" id="{C20DF1FF-45A2-8142-98DA-1CB442A75972}"/>
              </a:ext>
            </a:extLst>
          </p:cNvPr>
          <p:cNvPicPr>
            <a:picLocks noChangeAspect="1"/>
          </p:cNvPicPr>
          <p:nvPr/>
        </p:nvPicPr>
        <p:blipFill>
          <a:blip r:embed="rId5"/>
          <a:stretch>
            <a:fillRect/>
          </a:stretch>
        </p:blipFill>
        <p:spPr>
          <a:xfrm>
            <a:off x="5532059" y="4970041"/>
            <a:ext cx="1171053" cy="778134"/>
          </a:xfrm>
          <a:prstGeom prst="rect">
            <a:avLst/>
          </a:prstGeom>
        </p:spPr>
      </p:pic>
      <p:pic>
        <p:nvPicPr>
          <p:cNvPr id="15" name="Image 14">
            <a:extLst>
              <a:ext uri="{FF2B5EF4-FFF2-40B4-BE49-F238E27FC236}">
                <a16:creationId xmlns:a16="http://schemas.microsoft.com/office/drawing/2014/main" id="{A5B5841E-E105-5F42-9290-82554BE6680B}"/>
              </a:ext>
            </a:extLst>
          </p:cNvPr>
          <p:cNvPicPr>
            <a:picLocks noChangeAspect="1"/>
          </p:cNvPicPr>
          <p:nvPr/>
        </p:nvPicPr>
        <p:blipFill>
          <a:blip r:embed="rId6"/>
          <a:stretch>
            <a:fillRect/>
          </a:stretch>
        </p:blipFill>
        <p:spPr>
          <a:xfrm>
            <a:off x="2984642" y="4655731"/>
            <a:ext cx="1991988" cy="1570426"/>
          </a:xfrm>
          <a:prstGeom prst="rect">
            <a:avLst/>
          </a:prstGeom>
        </p:spPr>
      </p:pic>
      <p:pic>
        <p:nvPicPr>
          <p:cNvPr id="16" name="Image 15">
            <a:extLst>
              <a:ext uri="{FF2B5EF4-FFF2-40B4-BE49-F238E27FC236}">
                <a16:creationId xmlns:a16="http://schemas.microsoft.com/office/drawing/2014/main" id="{DE107E30-B46D-F141-ACDA-BB5751830B8C}"/>
              </a:ext>
            </a:extLst>
          </p:cNvPr>
          <p:cNvPicPr>
            <a:picLocks noChangeAspect="1"/>
          </p:cNvPicPr>
          <p:nvPr/>
        </p:nvPicPr>
        <p:blipFill>
          <a:blip r:embed="rId7"/>
          <a:stretch>
            <a:fillRect/>
          </a:stretch>
        </p:blipFill>
        <p:spPr>
          <a:xfrm>
            <a:off x="7902899" y="114179"/>
            <a:ext cx="1138541" cy="1087611"/>
          </a:xfrm>
          <a:prstGeom prst="rect">
            <a:avLst/>
          </a:prstGeom>
        </p:spPr>
      </p:pic>
    </p:spTree>
    <p:extLst>
      <p:ext uri="{BB962C8B-B14F-4D97-AF65-F5344CB8AC3E}">
        <p14:creationId xmlns:p14="http://schemas.microsoft.com/office/powerpoint/2010/main" val="2784619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19191"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39877" cy="9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063685" y="137183"/>
            <a:ext cx="6532651"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Section féminine de l’AACLE</a:t>
            </a:r>
            <a:endParaRPr lang="fr-FR" sz="2400" b="1" dirty="0">
              <a:ln w="11430"/>
              <a:solidFill>
                <a:schemeClr val="bg1"/>
              </a:solidFill>
              <a:effectLst>
                <a:outerShdw blurRad="50800" dist="39000" dir="5460000" algn="tl">
                  <a:srgbClr val="000000">
                    <a:alpha val="38000"/>
                  </a:srgbClr>
                </a:outerShdw>
              </a:effectLst>
              <a:latin typeface="Arial" charset="0"/>
              <a:cs typeface="Arial" charset="0"/>
            </a:endParaRPr>
          </a:p>
        </p:txBody>
      </p:sp>
      <p:sp>
        <p:nvSpPr>
          <p:cNvPr id="13" name="Rectangle 12">
            <a:extLst>
              <a:ext uri="{FF2B5EF4-FFF2-40B4-BE49-F238E27FC236}">
                <a16:creationId xmlns:a16="http://schemas.microsoft.com/office/drawing/2014/main" id="{24DE69E3-12E4-A04E-B8A0-370139E9BADA}"/>
              </a:ext>
            </a:extLst>
          </p:cNvPr>
          <p:cNvSpPr/>
          <p:nvPr/>
        </p:nvSpPr>
        <p:spPr>
          <a:xfrm>
            <a:off x="179413" y="1172293"/>
            <a:ext cx="8796663" cy="267765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endParaRPr lang="fr-FR" sz="8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a:p>
            <a:r>
              <a:rPr lang="fr-FR" sz="3200" dirty="0">
                <a:solidFill>
                  <a:schemeClr val="bg1"/>
                </a:solidFill>
              </a:rPr>
              <a:t>- Présidente : Mme </a:t>
            </a:r>
            <a:r>
              <a:rPr lang="fr-FR" sz="3200" b="1" dirty="0">
                <a:solidFill>
                  <a:schemeClr val="bg1"/>
                </a:solidFill>
              </a:rPr>
              <a:t>Edith STADLER</a:t>
            </a:r>
          </a:p>
          <a:p>
            <a:r>
              <a:rPr lang="fr-FR" sz="3200" dirty="0">
                <a:solidFill>
                  <a:schemeClr val="bg1"/>
                </a:solidFill>
              </a:rPr>
              <a:t>- Vice-présidente : Mme </a:t>
            </a:r>
            <a:r>
              <a:rPr lang="fr-FR" sz="3200" b="1" dirty="0" err="1">
                <a:solidFill>
                  <a:schemeClr val="bg1"/>
                </a:solidFill>
              </a:rPr>
              <a:t>Mariamo</a:t>
            </a:r>
            <a:r>
              <a:rPr lang="fr-FR" sz="3200" b="1" dirty="0">
                <a:solidFill>
                  <a:schemeClr val="bg1"/>
                </a:solidFill>
              </a:rPr>
              <a:t> SUAREZ</a:t>
            </a:r>
          </a:p>
          <a:p>
            <a:r>
              <a:rPr lang="fr-FR" sz="3200" dirty="0">
                <a:solidFill>
                  <a:schemeClr val="bg1"/>
                </a:solidFill>
              </a:rPr>
              <a:t>- Secrétaire : Mme </a:t>
            </a:r>
            <a:r>
              <a:rPr lang="fr-FR" sz="2400" b="1" dirty="0">
                <a:solidFill>
                  <a:schemeClr val="bg1"/>
                </a:solidFill>
              </a:rPr>
              <a:t>Sylvie RAZZANELLI-CARMONA</a:t>
            </a:r>
          </a:p>
          <a:p>
            <a:r>
              <a:rPr lang="fr-FR" sz="3200" dirty="0">
                <a:solidFill>
                  <a:schemeClr val="bg1"/>
                </a:solidFill>
              </a:rPr>
              <a:t>-Trésorière : Mme </a:t>
            </a:r>
            <a:r>
              <a:rPr lang="fr-FR" sz="3200" b="1" dirty="0">
                <a:solidFill>
                  <a:schemeClr val="bg1"/>
                </a:solidFill>
              </a:rPr>
              <a:t>Patricia GOMEZ-BASQUEZ</a:t>
            </a:r>
          </a:p>
          <a:p>
            <a:r>
              <a:rPr lang="fr-FR" sz="3200" dirty="0">
                <a:solidFill>
                  <a:schemeClr val="bg1"/>
                </a:solidFill>
              </a:rPr>
              <a:t>- Pas de comptabilité séparée, </a:t>
            </a:r>
          </a:p>
        </p:txBody>
      </p:sp>
      <p:pic>
        <p:nvPicPr>
          <p:cNvPr id="11" name="Image 10">
            <a:extLst>
              <a:ext uri="{FF2B5EF4-FFF2-40B4-BE49-F238E27FC236}">
                <a16:creationId xmlns:a16="http://schemas.microsoft.com/office/drawing/2014/main" id="{B7DD304F-0D69-6A48-BCFF-9EE0EE8F6D91}"/>
              </a:ext>
            </a:extLst>
          </p:cNvPr>
          <p:cNvPicPr>
            <a:picLocks noChangeAspect="1"/>
          </p:cNvPicPr>
          <p:nvPr/>
        </p:nvPicPr>
        <p:blipFill>
          <a:blip r:embed="rId5"/>
          <a:stretch>
            <a:fillRect/>
          </a:stretch>
        </p:blipFill>
        <p:spPr>
          <a:xfrm>
            <a:off x="3557238" y="4787284"/>
            <a:ext cx="2022874" cy="1594775"/>
          </a:xfrm>
          <a:prstGeom prst="rect">
            <a:avLst/>
          </a:prstGeom>
        </p:spPr>
      </p:pic>
      <p:pic>
        <p:nvPicPr>
          <p:cNvPr id="12" name="Image 11">
            <a:extLst>
              <a:ext uri="{FF2B5EF4-FFF2-40B4-BE49-F238E27FC236}">
                <a16:creationId xmlns:a16="http://schemas.microsoft.com/office/drawing/2014/main" id="{AC65F1B7-ECDF-B444-B2E5-8477F4D6A99B}"/>
              </a:ext>
            </a:extLst>
          </p:cNvPr>
          <p:cNvPicPr>
            <a:picLocks noChangeAspect="1"/>
          </p:cNvPicPr>
          <p:nvPr/>
        </p:nvPicPr>
        <p:blipFill>
          <a:blip r:embed="rId6"/>
          <a:stretch>
            <a:fillRect/>
          </a:stretch>
        </p:blipFill>
        <p:spPr>
          <a:xfrm>
            <a:off x="7345712" y="5133402"/>
            <a:ext cx="1786384" cy="1187005"/>
          </a:xfrm>
          <a:prstGeom prst="rect">
            <a:avLst/>
          </a:prstGeom>
        </p:spPr>
      </p:pic>
      <p:pic>
        <p:nvPicPr>
          <p:cNvPr id="14" name="Image 13">
            <a:extLst>
              <a:ext uri="{FF2B5EF4-FFF2-40B4-BE49-F238E27FC236}">
                <a16:creationId xmlns:a16="http://schemas.microsoft.com/office/drawing/2014/main" id="{B797CC77-AB1C-3548-8948-B7526763493E}"/>
              </a:ext>
            </a:extLst>
          </p:cNvPr>
          <p:cNvPicPr>
            <a:picLocks noChangeAspect="1"/>
          </p:cNvPicPr>
          <p:nvPr/>
        </p:nvPicPr>
        <p:blipFill>
          <a:blip r:embed="rId6"/>
          <a:stretch>
            <a:fillRect/>
          </a:stretch>
        </p:blipFill>
        <p:spPr>
          <a:xfrm>
            <a:off x="440360" y="5051706"/>
            <a:ext cx="1786384" cy="1187005"/>
          </a:xfrm>
          <a:prstGeom prst="rect">
            <a:avLst/>
          </a:prstGeom>
        </p:spPr>
      </p:pic>
      <p:sp>
        <p:nvSpPr>
          <p:cNvPr id="17" name="Rectangle 16">
            <a:extLst>
              <a:ext uri="{FF2B5EF4-FFF2-40B4-BE49-F238E27FC236}">
                <a16:creationId xmlns:a16="http://schemas.microsoft.com/office/drawing/2014/main" id="{100835ED-AD44-BA49-BE4D-D833F335F6BE}"/>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42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C12C1F5-475F-A049-9D64-A3927B7015BD}"/>
              </a:ext>
            </a:extLst>
          </p:cNvPr>
          <p:cNvPicPr>
            <a:picLocks noChangeAspect="1"/>
          </p:cNvPicPr>
          <p:nvPr/>
        </p:nvPicPr>
        <p:blipFill>
          <a:blip r:embed="rId7"/>
          <a:stretch>
            <a:fillRect/>
          </a:stretch>
        </p:blipFill>
        <p:spPr>
          <a:xfrm>
            <a:off x="7994334" y="218628"/>
            <a:ext cx="1053799" cy="1006659"/>
          </a:xfrm>
          <a:prstGeom prst="rect">
            <a:avLst/>
          </a:prstGeom>
        </p:spPr>
      </p:pic>
    </p:spTree>
    <p:extLst>
      <p:ext uri="{BB962C8B-B14F-4D97-AF65-F5344CB8AC3E}">
        <p14:creationId xmlns:p14="http://schemas.microsoft.com/office/powerpoint/2010/main" val="1669722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07504" y="-114300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39877" cy="9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063685" y="137183"/>
            <a:ext cx="6532651"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Commission aide Juridique</a:t>
            </a:r>
            <a:endParaRPr lang="fr-FR" sz="2400" b="1" dirty="0">
              <a:ln w="11430"/>
              <a:solidFill>
                <a:schemeClr val="bg1"/>
              </a:solidFill>
              <a:effectLst>
                <a:outerShdw blurRad="50800" dist="39000" dir="5460000" algn="tl">
                  <a:srgbClr val="000000">
                    <a:alpha val="38000"/>
                  </a:srgbClr>
                </a:outerShdw>
              </a:effectLst>
              <a:latin typeface="Arial" charset="0"/>
              <a:cs typeface="Arial" charset="0"/>
            </a:endParaRPr>
          </a:p>
        </p:txBody>
      </p:sp>
      <p:sp>
        <p:nvSpPr>
          <p:cNvPr id="13" name="Rectangle 12">
            <a:extLst>
              <a:ext uri="{FF2B5EF4-FFF2-40B4-BE49-F238E27FC236}">
                <a16:creationId xmlns:a16="http://schemas.microsoft.com/office/drawing/2014/main" id="{24DE69E3-12E4-A04E-B8A0-370139E9BADA}"/>
              </a:ext>
            </a:extLst>
          </p:cNvPr>
          <p:cNvSpPr/>
          <p:nvPr/>
        </p:nvSpPr>
        <p:spPr>
          <a:xfrm>
            <a:off x="35496" y="1676395"/>
            <a:ext cx="9073008" cy="280076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endParaRPr lang="fr-FR" sz="800" b="1" dirty="0">
              <a:ln w="11430"/>
              <a:solidFill>
                <a:schemeClr val="bg1"/>
              </a:solidFill>
              <a:effectLst>
                <a:outerShdw blurRad="50800" dist="39000" dir="5460000" algn="tl">
                  <a:srgbClr val="000000">
                    <a:alpha val="38000"/>
                  </a:srgbClr>
                </a:outerShdw>
              </a:effectLst>
              <a:latin typeface="Arial" charset="0"/>
              <a:cs typeface="Arial" charset="0"/>
            </a:endParaRPr>
          </a:p>
          <a:p>
            <a:r>
              <a:rPr lang="fr-FR" sz="2400" dirty="0">
                <a:solidFill>
                  <a:schemeClr val="bg1"/>
                </a:solidFill>
              </a:rPr>
              <a:t>Président :M. </a:t>
            </a:r>
            <a:r>
              <a:rPr lang="fr-FR" sz="2400" b="1" dirty="0">
                <a:solidFill>
                  <a:schemeClr val="bg1"/>
                </a:solidFill>
              </a:rPr>
              <a:t>Jacques ANTONETTI </a:t>
            </a:r>
            <a:r>
              <a:rPr lang="fr-FR" sz="2000" dirty="0">
                <a:solidFill>
                  <a:schemeClr val="bg1"/>
                </a:solidFill>
              </a:rPr>
              <a:t>(magistrat) MAV Marseille</a:t>
            </a:r>
          </a:p>
          <a:p>
            <a:r>
              <a:rPr lang="fr-FR" sz="2400" dirty="0">
                <a:solidFill>
                  <a:schemeClr val="bg1"/>
                </a:solidFill>
              </a:rPr>
              <a:t>Vice-président : Jug</a:t>
            </a:r>
            <a:r>
              <a:rPr lang="fr-FR" sz="2400" b="1" dirty="0">
                <a:solidFill>
                  <a:schemeClr val="bg1"/>
                </a:solidFill>
              </a:rPr>
              <a:t>e Jean-Louis BRUGUIERE </a:t>
            </a:r>
            <a:r>
              <a:rPr lang="fr-FR" sz="2000" dirty="0">
                <a:solidFill>
                  <a:schemeClr val="bg1"/>
                </a:solidFill>
              </a:rPr>
              <a:t>(membre d’honneur)</a:t>
            </a:r>
          </a:p>
          <a:p>
            <a:r>
              <a:rPr lang="fr-FR" sz="2400" dirty="0">
                <a:solidFill>
                  <a:schemeClr val="bg1"/>
                </a:solidFill>
              </a:rPr>
              <a:t>Membre : M. </a:t>
            </a:r>
            <a:r>
              <a:rPr lang="fr-FR" sz="2400" b="1" dirty="0">
                <a:solidFill>
                  <a:schemeClr val="bg1"/>
                </a:solidFill>
              </a:rPr>
              <a:t>Jean-Marie ARGOUD </a:t>
            </a:r>
            <a:r>
              <a:rPr lang="fr-FR" sz="2000" dirty="0">
                <a:solidFill>
                  <a:schemeClr val="bg1"/>
                </a:solidFill>
              </a:rPr>
              <a:t>(magistrat) membre actif</a:t>
            </a:r>
          </a:p>
          <a:p>
            <a:r>
              <a:rPr lang="fr-FR" sz="2000" dirty="0">
                <a:solidFill>
                  <a:schemeClr val="bg1"/>
                </a:solidFill>
              </a:rPr>
              <a:t>Membre : Me </a:t>
            </a:r>
            <a:r>
              <a:rPr lang="fr-FR" sz="2400" b="1" dirty="0">
                <a:solidFill>
                  <a:schemeClr val="bg1"/>
                </a:solidFill>
              </a:rPr>
              <a:t>Mike LABAKY</a:t>
            </a:r>
            <a:r>
              <a:rPr lang="fr-FR" sz="2000" dirty="0">
                <a:solidFill>
                  <a:schemeClr val="bg1"/>
                </a:solidFill>
              </a:rPr>
              <a:t>, ( Liban) (membre d’honneur)</a:t>
            </a:r>
          </a:p>
          <a:p>
            <a:r>
              <a:rPr lang="fr-FR" sz="2000" dirty="0">
                <a:solidFill>
                  <a:schemeClr val="bg1"/>
                </a:solidFill>
              </a:rPr>
              <a:t>Membre : Me </a:t>
            </a:r>
            <a:r>
              <a:rPr lang="fr-FR" sz="2400" b="1" dirty="0">
                <a:solidFill>
                  <a:schemeClr val="bg1"/>
                </a:solidFill>
              </a:rPr>
              <a:t>Nicolas AUDIER </a:t>
            </a:r>
            <a:r>
              <a:rPr lang="fr-FR" sz="2000" dirty="0">
                <a:solidFill>
                  <a:schemeClr val="bg1"/>
                </a:solidFill>
              </a:rPr>
              <a:t>(Vietnam) MAV</a:t>
            </a:r>
          </a:p>
          <a:p>
            <a:r>
              <a:rPr lang="fr-FR" sz="2000" dirty="0">
                <a:solidFill>
                  <a:schemeClr val="bg1"/>
                </a:solidFill>
              </a:rPr>
              <a:t>Membre : Me </a:t>
            </a:r>
            <a:r>
              <a:rPr lang="fr-FR" sz="2400" b="1" dirty="0">
                <a:solidFill>
                  <a:schemeClr val="bg1"/>
                </a:solidFill>
              </a:rPr>
              <a:t>Laurent DUBOIS </a:t>
            </a:r>
            <a:r>
              <a:rPr lang="fr-FR" sz="2000" dirty="0">
                <a:solidFill>
                  <a:schemeClr val="bg1"/>
                </a:solidFill>
              </a:rPr>
              <a:t>(Japon) MAV</a:t>
            </a:r>
          </a:p>
          <a:p>
            <a:r>
              <a:rPr lang="fr-FR" sz="2000" dirty="0">
                <a:solidFill>
                  <a:schemeClr val="bg1"/>
                </a:solidFill>
              </a:rPr>
              <a:t>Membre : Me </a:t>
            </a:r>
            <a:r>
              <a:rPr lang="fr-FR" sz="2400" b="1" dirty="0">
                <a:solidFill>
                  <a:schemeClr val="bg1"/>
                </a:solidFill>
              </a:rPr>
              <a:t>Henri de BEAUREGARD </a:t>
            </a:r>
            <a:r>
              <a:rPr lang="fr-FR" sz="2000" dirty="0">
                <a:solidFill>
                  <a:schemeClr val="bg1"/>
                </a:solidFill>
              </a:rPr>
              <a:t>(Paris) (membre d’honneur)</a:t>
            </a:r>
          </a:p>
        </p:txBody>
      </p:sp>
      <p:pic>
        <p:nvPicPr>
          <p:cNvPr id="11" name="Image 10">
            <a:extLst>
              <a:ext uri="{FF2B5EF4-FFF2-40B4-BE49-F238E27FC236}">
                <a16:creationId xmlns:a16="http://schemas.microsoft.com/office/drawing/2014/main" id="{B7DD304F-0D69-6A48-BCFF-9EE0EE8F6D91}"/>
              </a:ext>
            </a:extLst>
          </p:cNvPr>
          <p:cNvPicPr>
            <a:picLocks noChangeAspect="1"/>
          </p:cNvPicPr>
          <p:nvPr/>
        </p:nvPicPr>
        <p:blipFill>
          <a:blip r:embed="rId5"/>
          <a:stretch>
            <a:fillRect/>
          </a:stretch>
        </p:blipFill>
        <p:spPr>
          <a:xfrm>
            <a:off x="3557238" y="4787284"/>
            <a:ext cx="2022874" cy="1594775"/>
          </a:xfrm>
          <a:prstGeom prst="rect">
            <a:avLst/>
          </a:prstGeom>
        </p:spPr>
      </p:pic>
      <p:pic>
        <p:nvPicPr>
          <p:cNvPr id="12" name="Image 11">
            <a:extLst>
              <a:ext uri="{FF2B5EF4-FFF2-40B4-BE49-F238E27FC236}">
                <a16:creationId xmlns:a16="http://schemas.microsoft.com/office/drawing/2014/main" id="{AC65F1B7-ECDF-B444-B2E5-8477F4D6A99B}"/>
              </a:ext>
            </a:extLst>
          </p:cNvPr>
          <p:cNvPicPr>
            <a:picLocks noChangeAspect="1"/>
          </p:cNvPicPr>
          <p:nvPr/>
        </p:nvPicPr>
        <p:blipFill>
          <a:blip r:embed="rId6"/>
          <a:stretch>
            <a:fillRect/>
          </a:stretch>
        </p:blipFill>
        <p:spPr>
          <a:xfrm>
            <a:off x="7345712" y="5133402"/>
            <a:ext cx="1786384" cy="1187005"/>
          </a:xfrm>
          <a:prstGeom prst="rect">
            <a:avLst/>
          </a:prstGeom>
        </p:spPr>
      </p:pic>
      <p:pic>
        <p:nvPicPr>
          <p:cNvPr id="14" name="Image 13">
            <a:extLst>
              <a:ext uri="{FF2B5EF4-FFF2-40B4-BE49-F238E27FC236}">
                <a16:creationId xmlns:a16="http://schemas.microsoft.com/office/drawing/2014/main" id="{B797CC77-AB1C-3548-8948-B7526763493E}"/>
              </a:ext>
            </a:extLst>
          </p:cNvPr>
          <p:cNvPicPr>
            <a:picLocks noChangeAspect="1"/>
          </p:cNvPicPr>
          <p:nvPr/>
        </p:nvPicPr>
        <p:blipFill>
          <a:blip r:embed="rId6"/>
          <a:stretch>
            <a:fillRect/>
          </a:stretch>
        </p:blipFill>
        <p:spPr>
          <a:xfrm>
            <a:off x="440360" y="5051706"/>
            <a:ext cx="1786384" cy="1187005"/>
          </a:xfrm>
          <a:prstGeom prst="rect">
            <a:avLst/>
          </a:prstGeom>
        </p:spPr>
      </p:pic>
      <p:sp>
        <p:nvSpPr>
          <p:cNvPr id="17" name="Rectangle 16">
            <a:extLst>
              <a:ext uri="{FF2B5EF4-FFF2-40B4-BE49-F238E27FC236}">
                <a16:creationId xmlns:a16="http://schemas.microsoft.com/office/drawing/2014/main" id="{100835ED-AD44-BA49-BE4D-D833F335F6BE}"/>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43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C27C47A5-26D8-4749-8D25-DB99BDD28C15}"/>
              </a:ext>
            </a:extLst>
          </p:cNvPr>
          <p:cNvPicPr>
            <a:picLocks noChangeAspect="1"/>
          </p:cNvPicPr>
          <p:nvPr/>
        </p:nvPicPr>
        <p:blipFill>
          <a:blip r:embed="rId7"/>
          <a:stretch>
            <a:fillRect/>
          </a:stretch>
        </p:blipFill>
        <p:spPr>
          <a:xfrm>
            <a:off x="7846783" y="137183"/>
            <a:ext cx="1210549" cy="1156397"/>
          </a:xfrm>
          <a:prstGeom prst="rect">
            <a:avLst/>
          </a:prstGeom>
        </p:spPr>
      </p:pic>
    </p:spTree>
    <p:extLst>
      <p:ext uri="{BB962C8B-B14F-4D97-AF65-F5344CB8AC3E}">
        <p14:creationId xmlns:p14="http://schemas.microsoft.com/office/powerpoint/2010/main" val="428461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47856"/>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39877" cy="9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096979" y="222943"/>
            <a:ext cx="6532651"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3200" b="1" dirty="0">
                <a:ln w="11430"/>
                <a:solidFill>
                  <a:schemeClr val="bg1"/>
                </a:solidFill>
                <a:effectLst>
                  <a:outerShdw blurRad="50800" dist="39000" dir="5460000" algn="tl">
                    <a:srgbClr val="000000">
                      <a:alpha val="38000"/>
                    </a:srgbClr>
                  </a:outerShdw>
                </a:effectLst>
                <a:latin typeface="Arial" charset="0"/>
                <a:cs typeface="Arial" charset="0"/>
              </a:rPr>
              <a:t>Chancellerie</a:t>
            </a:r>
            <a:endParaRPr lang="fr-FR" sz="2400" b="1" dirty="0">
              <a:ln w="11430"/>
              <a:solidFill>
                <a:schemeClr val="bg1"/>
              </a:solidFill>
              <a:effectLst>
                <a:outerShdw blurRad="50800" dist="39000" dir="5460000" algn="tl">
                  <a:srgbClr val="000000">
                    <a:alpha val="38000"/>
                  </a:srgbClr>
                </a:outerShdw>
              </a:effectLst>
              <a:latin typeface="Arial" charset="0"/>
              <a:cs typeface="Arial" charset="0"/>
            </a:endParaRPr>
          </a:p>
        </p:txBody>
      </p:sp>
      <p:sp>
        <p:nvSpPr>
          <p:cNvPr id="13" name="Rectangle 12">
            <a:extLst>
              <a:ext uri="{FF2B5EF4-FFF2-40B4-BE49-F238E27FC236}">
                <a16:creationId xmlns:a16="http://schemas.microsoft.com/office/drawing/2014/main" id="{24DE69E3-12E4-A04E-B8A0-370139E9BADA}"/>
              </a:ext>
            </a:extLst>
          </p:cNvPr>
          <p:cNvSpPr/>
          <p:nvPr/>
        </p:nvSpPr>
        <p:spPr>
          <a:xfrm>
            <a:off x="543747" y="1641146"/>
            <a:ext cx="8796663" cy="169277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200" dirty="0">
                <a:solidFill>
                  <a:schemeClr val="bg1"/>
                </a:solidFill>
              </a:rPr>
              <a:t>• Lcl </a:t>
            </a:r>
            <a:r>
              <a:rPr lang="fr-FR" sz="3200" b="1" dirty="0">
                <a:solidFill>
                  <a:schemeClr val="bg1"/>
                </a:solidFill>
              </a:rPr>
              <a:t>Constantin LIANOS</a:t>
            </a:r>
            <a:endParaRPr lang="fr-FR" sz="3200" dirty="0">
              <a:solidFill>
                <a:schemeClr val="bg1"/>
              </a:solidFill>
            </a:endParaRPr>
          </a:p>
          <a:p>
            <a:r>
              <a:rPr lang="fr-FR" sz="3200" dirty="0">
                <a:solidFill>
                  <a:schemeClr val="bg1"/>
                </a:solidFill>
              </a:rPr>
              <a:t>• Lcl </a:t>
            </a:r>
            <a:r>
              <a:rPr lang="fr-FR" sz="3200" b="1" dirty="0">
                <a:solidFill>
                  <a:schemeClr val="bg1"/>
                </a:solidFill>
              </a:rPr>
              <a:t>Jacques BAURE</a:t>
            </a:r>
            <a:endParaRPr lang="fr-FR" sz="3200" dirty="0">
              <a:solidFill>
                <a:schemeClr val="bg1"/>
              </a:solidFill>
            </a:endParaRPr>
          </a:p>
          <a:p>
            <a:r>
              <a:rPr lang="fr-FR" sz="3200" dirty="0">
                <a:solidFill>
                  <a:schemeClr val="bg1"/>
                </a:solidFill>
              </a:rPr>
              <a:t>• Madame </a:t>
            </a:r>
            <a:r>
              <a:rPr lang="fr-FR" sz="3200" b="1" dirty="0">
                <a:solidFill>
                  <a:schemeClr val="bg1"/>
                </a:solidFill>
              </a:rPr>
              <a:t>Patricia GOMEZ-BASQUEZ</a:t>
            </a:r>
            <a:r>
              <a:rPr lang="fr-FR" sz="3200" dirty="0">
                <a:solidFill>
                  <a:schemeClr val="bg1"/>
                </a:solidFill>
              </a:rPr>
              <a:t> </a:t>
            </a:r>
            <a:r>
              <a:rPr lang="fr-FR" dirty="0"/>
              <a:t> </a:t>
            </a:r>
            <a:endParaRPr lang="fr-FR" sz="800" dirty="0"/>
          </a:p>
          <a:p>
            <a:pPr algn="ctr" eaLnBrk="1" hangingPunct="1">
              <a:defRPr/>
            </a:pPr>
            <a:endParaRPr lang="fr-FR" sz="800" b="1" dirty="0">
              <a:ln w="11430"/>
              <a:solidFill>
                <a:schemeClr val="bg1"/>
              </a:solidFill>
              <a:effectLst>
                <a:outerShdw blurRad="50800" dist="39000" dir="5460000" algn="tl">
                  <a:srgbClr val="000000">
                    <a:alpha val="38000"/>
                  </a:srgbClr>
                </a:outerShdw>
              </a:effectLst>
              <a:latin typeface="Arial" charset="0"/>
              <a:cs typeface="Arial" charset="0"/>
            </a:endParaRPr>
          </a:p>
        </p:txBody>
      </p:sp>
      <p:pic>
        <p:nvPicPr>
          <p:cNvPr id="11" name="Image 10">
            <a:extLst>
              <a:ext uri="{FF2B5EF4-FFF2-40B4-BE49-F238E27FC236}">
                <a16:creationId xmlns:a16="http://schemas.microsoft.com/office/drawing/2014/main" id="{B7DD304F-0D69-6A48-BCFF-9EE0EE8F6D91}"/>
              </a:ext>
            </a:extLst>
          </p:cNvPr>
          <p:cNvPicPr>
            <a:picLocks noChangeAspect="1"/>
          </p:cNvPicPr>
          <p:nvPr/>
        </p:nvPicPr>
        <p:blipFill>
          <a:blip r:embed="rId5"/>
          <a:stretch>
            <a:fillRect/>
          </a:stretch>
        </p:blipFill>
        <p:spPr>
          <a:xfrm>
            <a:off x="3423749" y="4500542"/>
            <a:ext cx="2022874" cy="1594775"/>
          </a:xfrm>
          <a:prstGeom prst="rect">
            <a:avLst/>
          </a:prstGeom>
        </p:spPr>
      </p:pic>
      <p:pic>
        <p:nvPicPr>
          <p:cNvPr id="12" name="Image 11">
            <a:extLst>
              <a:ext uri="{FF2B5EF4-FFF2-40B4-BE49-F238E27FC236}">
                <a16:creationId xmlns:a16="http://schemas.microsoft.com/office/drawing/2014/main" id="{AC65F1B7-ECDF-B444-B2E5-8477F4D6A99B}"/>
              </a:ext>
            </a:extLst>
          </p:cNvPr>
          <p:cNvPicPr>
            <a:picLocks noChangeAspect="1"/>
          </p:cNvPicPr>
          <p:nvPr/>
        </p:nvPicPr>
        <p:blipFill>
          <a:blip r:embed="rId6"/>
          <a:stretch>
            <a:fillRect/>
          </a:stretch>
        </p:blipFill>
        <p:spPr>
          <a:xfrm>
            <a:off x="7236296" y="4940261"/>
            <a:ext cx="1786384" cy="1187005"/>
          </a:xfrm>
          <a:prstGeom prst="rect">
            <a:avLst/>
          </a:prstGeom>
        </p:spPr>
      </p:pic>
      <p:pic>
        <p:nvPicPr>
          <p:cNvPr id="14" name="Image 13">
            <a:extLst>
              <a:ext uri="{FF2B5EF4-FFF2-40B4-BE49-F238E27FC236}">
                <a16:creationId xmlns:a16="http://schemas.microsoft.com/office/drawing/2014/main" id="{B797CC77-AB1C-3548-8948-B7526763493E}"/>
              </a:ext>
            </a:extLst>
          </p:cNvPr>
          <p:cNvPicPr>
            <a:picLocks noChangeAspect="1"/>
          </p:cNvPicPr>
          <p:nvPr/>
        </p:nvPicPr>
        <p:blipFill>
          <a:blip r:embed="rId6"/>
          <a:stretch>
            <a:fillRect/>
          </a:stretch>
        </p:blipFill>
        <p:spPr>
          <a:xfrm>
            <a:off x="395536" y="4725144"/>
            <a:ext cx="1786384" cy="1187005"/>
          </a:xfrm>
          <a:prstGeom prst="rect">
            <a:avLst/>
          </a:prstGeom>
        </p:spPr>
      </p:pic>
      <p:sp>
        <p:nvSpPr>
          <p:cNvPr id="17" name="Rectangle 16">
            <a:extLst>
              <a:ext uri="{FF2B5EF4-FFF2-40B4-BE49-F238E27FC236}">
                <a16:creationId xmlns:a16="http://schemas.microsoft.com/office/drawing/2014/main" id="{100835ED-AD44-BA49-BE4D-D833F335F6BE}"/>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dirty="0">
                <a:solidFill>
                  <a:schemeClr val="bg1"/>
                </a:solidFill>
              </a:rPr>
              <a:t>44 Lcl Constantin LIANOS 17 12 2021</a:t>
            </a:r>
          </a:p>
        </p:txBody>
      </p:sp>
      <p:pic>
        <p:nvPicPr>
          <p:cNvPr id="15" name="Image 14">
            <a:extLst>
              <a:ext uri="{FF2B5EF4-FFF2-40B4-BE49-F238E27FC236}">
                <a16:creationId xmlns:a16="http://schemas.microsoft.com/office/drawing/2014/main" id="{51621EBC-9B74-4B4A-B97A-EE9DCFC9F24E}"/>
              </a:ext>
            </a:extLst>
          </p:cNvPr>
          <p:cNvPicPr>
            <a:picLocks noChangeAspect="1"/>
          </p:cNvPicPr>
          <p:nvPr/>
        </p:nvPicPr>
        <p:blipFill>
          <a:blip r:embed="rId7"/>
          <a:stretch>
            <a:fillRect/>
          </a:stretch>
        </p:blipFill>
        <p:spPr>
          <a:xfrm>
            <a:off x="7812359" y="44624"/>
            <a:ext cx="1292097" cy="1234297"/>
          </a:xfrm>
          <a:prstGeom prst="rect">
            <a:avLst/>
          </a:prstGeom>
        </p:spPr>
      </p:pic>
    </p:spTree>
    <p:extLst>
      <p:ext uri="{BB962C8B-B14F-4D97-AF65-F5344CB8AC3E}">
        <p14:creationId xmlns:p14="http://schemas.microsoft.com/office/powerpoint/2010/main" val="1259899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Commission culture</a:t>
            </a:r>
          </a:p>
        </p:txBody>
      </p:sp>
      <p:sp>
        <p:nvSpPr>
          <p:cNvPr id="11" name="Rectangle 10">
            <a:extLst>
              <a:ext uri="{FF2B5EF4-FFF2-40B4-BE49-F238E27FC236}">
                <a16:creationId xmlns:a16="http://schemas.microsoft.com/office/drawing/2014/main" id="{546A1DD5-21D8-844B-A69A-4F920D4C7E1D}"/>
              </a:ext>
            </a:extLst>
          </p:cNvPr>
          <p:cNvSpPr/>
          <p:nvPr/>
        </p:nvSpPr>
        <p:spPr>
          <a:xfrm>
            <a:off x="107504" y="1231395"/>
            <a:ext cx="8983504" cy="310854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200" dirty="0">
                <a:solidFill>
                  <a:schemeClr val="bg1"/>
                </a:solidFill>
              </a:rPr>
              <a:t>• Général </a:t>
            </a:r>
            <a:r>
              <a:rPr lang="fr-FR" sz="2200" b="1" dirty="0">
                <a:solidFill>
                  <a:schemeClr val="bg1"/>
                </a:solidFill>
              </a:rPr>
              <a:t>Jean-Paul ANDREOLI</a:t>
            </a:r>
            <a:r>
              <a:rPr lang="fr-FR" sz="2000" dirty="0">
                <a:solidFill>
                  <a:schemeClr val="bg1"/>
                </a:solidFill>
              </a:rPr>
              <a:t>, Vice-président SMLH 13, conférencier</a:t>
            </a:r>
            <a:r>
              <a:rPr lang="fr-FR" sz="2200" dirty="0">
                <a:solidFill>
                  <a:schemeClr val="bg1"/>
                </a:solidFill>
              </a:rPr>
              <a:t>, </a:t>
            </a:r>
            <a:endParaRPr lang="fr-FR" sz="2000" dirty="0">
              <a:solidFill>
                <a:schemeClr val="bg1"/>
              </a:solidFill>
            </a:endParaRPr>
          </a:p>
          <a:p>
            <a:r>
              <a:rPr lang="fr-FR" sz="2200" dirty="0">
                <a:solidFill>
                  <a:schemeClr val="bg1"/>
                </a:solidFill>
              </a:rPr>
              <a:t>• Col </a:t>
            </a:r>
            <a:r>
              <a:rPr lang="fr-FR" sz="2200" b="1" dirty="0">
                <a:solidFill>
                  <a:schemeClr val="bg1"/>
                </a:solidFill>
              </a:rPr>
              <a:t>Jean-Jacques DOUCET</a:t>
            </a:r>
            <a:r>
              <a:rPr lang="fr-FR" sz="2200" dirty="0">
                <a:solidFill>
                  <a:schemeClr val="bg1"/>
                </a:solidFill>
              </a:rPr>
              <a:t>, </a:t>
            </a:r>
            <a:r>
              <a:rPr lang="fr-FR" sz="2000" dirty="0">
                <a:solidFill>
                  <a:schemeClr val="bg1"/>
                </a:solidFill>
              </a:rPr>
              <a:t>écrivain, essayiste, conférencier</a:t>
            </a:r>
            <a:r>
              <a:rPr lang="fr-FR" sz="2200" dirty="0">
                <a:solidFill>
                  <a:schemeClr val="bg1"/>
                </a:solidFill>
              </a:rPr>
              <a:t>, </a:t>
            </a:r>
          </a:p>
          <a:p>
            <a:r>
              <a:rPr lang="fr-FR" sz="2200" dirty="0">
                <a:solidFill>
                  <a:schemeClr val="bg1"/>
                </a:solidFill>
              </a:rPr>
              <a:t>• </a:t>
            </a:r>
            <a:r>
              <a:rPr lang="fr-FR" sz="2200" dirty="0" err="1">
                <a:solidFill>
                  <a:schemeClr val="bg1"/>
                </a:solidFill>
              </a:rPr>
              <a:t>Lcl</a:t>
            </a:r>
            <a:r>
              <a:rPr lang="fr-FR" sz="2200" dirty="0">
                <a:solidFill>
                  <a:schemeClr val="bg1"/>
                </a:solidFill>
              </a:rPr>
              <a:t> Constantin</a:t>
            </a:r>
            <a:r>
              <a:rPr lang="fr-FR" sz="2200" b="1" dirty="0">
                <a:solidFill>
                  <a:schemeClr val="bg1"/>
                </a:solidFill>
              </a:rPr>
              <a:t> LIANOS</a:t>
            </a:r>
            <a:r>
              <a:rPr lang="fr-FR" sz="2000" b="1" dirty="0">
                <a:solidFill>
                  <a:schemeClr val="bg1"/>
                </a:solidFill>
              </a:rPr>
              <a:t>, </a:t>
            </a:r>
            <a:r>
              <a:rPr lang="fr-FR" sz="2000" dirty="0">
                <a:solidFill>
                  <a:schemeClr val="bg1"/>
                </a:solidFill>
              </a:rPr>
              <a:t>Président AACLE, ANACLE et ML, conférencier,</a:t>
            </a:r>
          </a:p>
          <a:p>
            <a:r>
              <a:rPr lang="fr-FR" sz="2200" dirty="0">
                <a:solidFill>
                  <a:schemeClr val="bg1"/>
                </a:solidFill>
              </a:rPr>
              <a:t>• Commissaire-en-chef </a:t>
            </a:r>
            <a:r>
              <a:rPr lang="fr-FR" sz="2200" b="1" dirty="0">
                <a:solidFill>
                  <a:schemeClr val="bg1"/>
                </a:solidFill>
              </a:rPr>
              <a:t>Jean-Noël BEVERINI</a:t>
            </a:r>
            <a:r>
              <a:rPr lang="fr-FR" sz="2000" dirty="0">
                <a:solidFill>
                  <a:schemeClr val="bg1"/>
                </a:solidFill>
              </a:rPr>
              <a:t>, poète, conférencier</a:t>
            </a:r>
          </a:p>
          <a:p>
            <a:r>
              <a:rPr lang="fr-FR" sz="2200" dirty="0">
                <a:solidFill>
                  <a:schemeClr val="bg1"/>
                </a:solidFill>
              </a:rPr>
              <a:t>• Professeur </a:t>
            </a:r>
            <a:r>
              <a:rPr lang="fr-FR" sz="2200" b="1" dirty="0">
                <a:solidFill>
                  <a:schemeClr val="bg1"/>
                </a:solidFill>
              </a:rPr>
              <a:t>José d’ARRIGO</a:t>
            </a:r>
            <a:r>
              <a:rPr lang="fr-FR" sz="2000" b="1" dirty="0">
                <a:solidFill>
                  <a:schemeClr val="bg1"/>
                </a:solidFill>
              </a:rPr>
              <a:t>,</a:t>
            </a:r>
            <a:r>
              <a:rPr lang="fr-FR" sz="2000" dirty="0">
                <a:solidFill>
                  <a:schemeClr val="bg1"/>
                </a:solidFill>
              </a:rPr>
              <a:t> écrivain, essayiste, conférencier, </a:t>
            </a:r>
          </a:p>
          <a:p>
            <a:r>
              <a:rPr lang="fr-FR" sz="2200" dirty="0">
                <a:solidFill>
                  <a:schemeClr val="bg1"/>
                </a:solidFill>
              </a:rPr>
              <a:t>• Professeur </a:t>
            </a:r>
            <a:r>
              <a:rPr lang="fr-FR" sz="2200" b="1" dirty="0">
                <a:solidFill>
                  <a:schemeClr val="bg1"/>
                </a:solidFill>
              </a:rPr>
              <a:t>Bernard LUGAN</a:t>
            </a:r>
            <a:r>
              <a:rPr lang="fr-FR" sz="2000" dirty="0">
                <a:solidFill>
                  <a:schemeClr val="bg1"/>
                </a:solidFill>
              </a:rPr>
              <a:t>, écrivain, essayiste, conférencier, </a:t>
            </a:r>
          </a:p>
          <a:p>
            <a:r>
              <a:rPr lang="fr-FR" sz="2200" dirty="0">
                <a:solidFill>
                  <a:schemeClr val="bg1"/>
                </a:solidFill>
              </a:rPr>
              <a:t>• Mr. </a:t>
            </a:r>
            <a:r>
              <a:rPr lang="fr-FR" sz="2200" b="1" dirty="0">
                <a:solidFill>
                  <a:schemeClr val="bg1"/>
                </a:solidFill>
              </a:rPr>
              <a:t>Jean-Louis BRUGUIERE</a:t>
            </a:r>
            <a:r>
              <a:rPr lang="fr-FR" sz="2000" dirty="0">
                <a:solidFill>
                  <a:schemeClr val="bg1"/>
                </a:solidFill>
              </a:rPr>
              <a:t>, ancien juge de la cellule antiterroriste, écrivain, essayiste, conférencier, </a:t>
            </a:r>
          </a:p>
          <a:p>
            <a:r>
              <a:rPr lang="fr-FR" sz="2200" dirty="0">
                <a:solidFill>
                  <a:schemeClr val="bg1"/>
                </a:solidFill>
              </a:rPr>
              <a:t>• Mme </a:t>
            </a:r>
            <a:r>
              <a:rPr lang="fr-FR" sz="2200" b="1" dirty="0">
                <a:solidFill>
                  <a:schemeClr val="bg1"/>
                </a:solidFill>
              </a:rPr>
              <a:t>Patricia GOMEZ-BASQUEZ</a:t>
            </a:r>
            <a:r>
              <a:rPr lang="fr-FR" sz="2000" b="1" dirty="0">
                <a:solidFill>
                  <a:schemeClr val="bg1"/>
                </a:solidFill>
              </a:rPr>
              <a:t>,</a:t>
            </a:r>
            <a:r>
              <a:rPr lang="fr-FR" sz="2000" dirty="0">
                <a:solidFill>
                  <a:schemeClr val="bg1"/>
                </a:solidFill>
              </a:rPr>
              <a:t> enseignante, conférencière,</a:t>
            </a: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1915997" y="4941168"/>
            <a:ext cx="1359859" cy="903591"/>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5639445" y="4815733"/>
            <a:ext cx="1380827" cy="917523"/>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3758669" y="4869160"/>
            <a:ext cx="1461403" cy="1152128"/>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45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C822740B-5BBB-3C4B-8B36-7CF55F6EA1CB}"/>
              </a:ext>
            </a:extLst>
          </p:cNvPr>
          <p:cNvPicPr>
            <a:picLocks noChangeAspect="1"/>
          </p:cNvPicPr>
          <p:nvPr/>
        </p:nvPicPr>
        <p:blipFill>
          <a:blip r:embed="rId7"/>
          <a:stretch>
            <a:fillRect/>
          </a:stretch>
        </p:blipFill>
        <p:spPr>
          <a:xfrm>
            <a:off x="8008948" y="51016"/>
            <a:ext cx="1082060" cy="1033656"/>
          </a:xfrm>
          <a:prstGeom prst="rect">
            <a:avLst/>
          </a:prstGeom>
        </p:spPr>
      </p:pic>
    </p:spTree>
    <p:extLst>
      <p:ext uri="{BB962C8B-B14F-4D97-AF65-F5344CB8AC3E}">
        <p14:creationId xmlns:p14="http://schemas.microsoft.com/office/powerpoint/2010/main" val="833502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Commission tradition et chants</a:t>
            </a:r>
          </a:p>
        </p:txBody>
      </p:sp>
      <p:sp>
        <p:nvSpPr>
          <p:cNvPr id="11" name="Rectangle 10">
            <a:extLst>
              <a:ext uri="{FF2B5EF4-FFF2-40B4-BE49-F238E27FC236}">
                <a16:creationId xmlns:a16="http://schemas.microsoft.com/office/drawing/2014/main" id="{546A1DD5-21D8-844B-A69A-4F920D4C7E1D}"/>
              </a:ext>
            </a:extLst>
          </p:cNvPr>
          <p:cNvSpPr/>
          <p:nvPr/>
        </p:nvSpPr>
        <p:spPr>
          <a:xfrm>
            <a:off x="1619671" y="472370"/>
            <a:ext cx="6680364" cy="129266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dirty="0">
                <a:solidFill>
                  <a:schemeClr val="bg1"/>
                </a:solidFill>
              </a:rPr>
              <a:t>• Major </a:t>
            </a:r>
            <a:r>
              <a:rPr lang="fr-FR" sz="2800" b="1" dirty="0">
                <a:solidFill>
                  <a:schemeClr val="bg1"/>
                </a:solidFill>
              </a:rPr>
              <a:t>Dante STEVENAZZI</a:t>
            </a:r>
            <a:endParaRPr lang="fr-FR" sz="2800" dirty="0">
              <a:solidFill>
                <a:schemeClr val="bg1"/>
              </a:solidFill>
            </a:endParaRPr>
          </a:p>
          <a:p>
            <a:r>
              <a:rPr lang="fr-FR" sz="2800" dirty="0">
                <a:solidFill>
                  <a:schemeClr val="bg1"/>
                </a:solidFill>
              </a:rPr>
              <a:t>• Adjudant-chef </a:t>
            </a:r>
            <a:r>
              <a:rPr lang="fr-FR" sz="2800" b="1" dirty="0">
                <a:solidFill>
                  <a:schemeClr val="bg1"/>
                </a:solidFill>
              </a:rPr>
              <a:t>Nebojsa RADULOVIC</a:t>
            </a:r>
            <a:br>
              <a:rPr lang="fr-FR" sz="2400" dirty="0"/>
            </a:br>
            <a:endParaRPr lang="fr-FR" sz="2200" dirty="0">
              <a:solidFill>
                <a:schemeClr val="bg1"/>
              </a:solidFill>
            </a:endParaRPr>
          </a:p>
        </p:txBody>
      </p:sp>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7812360" y="6193202"/>
            <a:ext cx="933333" cy="620174"/>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7182392" y="6206560"/>
            <a:ext cx="701976" cy="606816"/>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3203847" y="6567155"/>
            <a:ext cx="2729401"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46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B5ADA72D-5955-C949-9A22-0264419D41BB}"/>
              </a:ext>
            </a:extLst>
          </p:cNvPr>
          <p:cNvPicPr>
            <a:picLocks noChangeAspect="1"/>
          </p:cNvPicPr>
          <p:nvPr/>
        </p:nvPicPr>
        <p:blipFill>
          <a:blip r:embed="rId7"/>
          <a:stretch>
            <a:fillRect/>
          </a:stretch>
        </p:blipFill>
        <p:spPr>
          <a:xfrm>
            <a:off x="7818382" y="44624"/>
            <a:ext cx="1271865" cy="1214971"/>
          </a:xfrm>
          <a:prstGeom prst="rect">
            <a:avLst/>
          </a:prstGeom>
        </p:spPr>
      </p:pic>
      <p:pic>
        <p:nvPicPr>
          <p:cNvPr id="8" name="Image 7" descr="Une image contenant texte, intérieur, plancher, personne&#10;&#10;Description générée automatiquement">
            <a:extLst>
              <a:ext uri="{FF2B5EF4-FFF2-40B4-BE49-F238E27FC236}">
                <a16:creationId xmlns:a16="http://schemas.microsoft.com/office/drawing/2014/main" id="{C43F1BC5-8B20-A342-B9C3-16E0E6D571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663" y="1396779"/>
            <a:ext cx="8651817" cy="4685358"/>
          </a:xfrm>
          <a:prstGeom prst="rect">
            <a:avLst/>
          </a:prstGeom>
        </p:spPr>
      </p:pic>
      <p:pic>
        <p:nvPicPr>
          <p:cNvPr id="16" name="Image 15">
            <a:extLst>
              <a:ext uri="{FF2B5EF4-FFF2-40B4-BE49-F238E27FC236}">
                <a16:creationId xmlns:a16="http://schemas.microsoft.com/office/drawing/2014/main" id="{F8E149CB-030F-4249-8BCA-36CC52F09D28}"/>
              </a:ext>
            </a:extLst>
          </p:cNvPr>
          <p:cNvPicPr>
            <a:picLocks noChangeAspect="1"/>
          </p:cNvPicPr>
          <p:nvPr/>
        </p:nvPicPr>
        <p:blipFill>
          <a:blip r:embed="rId5"/>
          <a:stretch>
            <a:fillRect/>
          </a:stretch>
        </p:blipFill>
        <p:spPr>
          <a:xfrm>
            <a:off x="6319951" y="6204489"/>
            <a:ext cx="916345" cy="608887"/>
          </a:xfrm>
          <a:prstGeom prst="rect">
            <a:avLst/>
          </a:prstGeom>
        </p:spPr>
      </p:pic>
    </p:spTree>
    <p:extLst>
      <p:ext uri="{BB962C8B-B14F-4D97-AF65-F5344CB8AC3E}">
        <p14:creationId xmlns:p14="http://schemas.microsoft.com/office/powerpoint/2010/main" val="3332367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Les délégués et chargés de mission auprès du président</a:t>
            </a:r>
            <a:r>
              <a:rPr lang="fr-FR" sz="2400" dirty="0">
                <a:solidFill>
                  <a:schemeClr val="bg1"/>
                </a:solidFill>
              </a:rPr>
              <a:t> </a:t>
            </a:r>
            <a:endParaRPr lang="fr-FR" sz="2400" b="1"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4100" y="924749"/>
            <a:ext cx="8928991" cy="507831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1400" dirty="0">
                <a:solidFill>
                  <a:schemeClr val="bg1"/>
                </a:solidFill>
              </a:rPr>
              <a:t>• </a:t>
            </a:r>
            <a:r>
              <a:rPr lang="fr-FR" dirty="0">
                <a:solidFill>
                  <a:schemeClr val="bg1"/>
                </a:solidFill>
              </a:rPr>
              <a:t>Chef de Bataillon </a:t>
            </a:r>
            <a:r>
              <a:rPr lang="fr-FR" b="1" dirty="0">
                <a:solidFill>
                  <a:schemeClr val="bg1"/>
                </a:solidFill>
              </a:rPr>
              <a:t>Norbert HENRI</a:t>
            </a:r>
            <a:r>
              <a:rPr lang="fr-FR" dirty="0">
                <a:solidFill>
                  <a:schemeClr val="bg1"/>
                </a:solidFill>
              </a:rPr>
              <a:t> (Hérault) MAV</a:t>
            </a:r>
          </a:p>
          <a:p>
            <a:r>
              <a:rPr lang="fr-FR" dirty="0">
                <a:solidFill>
                  <a:schemeClr val="bg1"/>
                </a:solidFill>
              </a:rPr>
              <a:t>• Sergent-chef </a:t>
            </a:r>
            <a:r>
              <a:rPr lang="fr-FR" b="1" dirty="0">
                <a:solidFill>
                  <a:schemeClr val="bg1"/>
                </a:solidFill>
              </a:rPr>
              <a:t>Arnaud CONRAD</a:t>
            </a:r>
            <a:r>
              <a:rPr lang="fr-FR" dirty="0">
                <a:solidFill>
                  <a:schemeClr val="bg1"/>
                </a:solidFill>
              </a:rPr>
              <a:t> (Paris - Ile de France) MAV</a:t>
            </a:r>
          </a:p>
          <a:p>
            <a:r>
              <a:rPr lang="fr-FR" dirty="0">
                <a:solidFill>
                  <a:schemeClr val="bg1"/>
                </a:solidFill>
              </a:rPr>
              <a:t>• Capitaine </a:t>
            </a:r>
            <a:r>
              <a:rPr lang="fr-FR" b="1" dirty="0">
                <a:solidFill>
                  <a:schemeClr val="bg1"/>
                </a:solidFill>
              </a:rPr>
              <a:t>Thierry LECAILLON</a:t>
            </a:r>
            <a:r>
              <a:rPr lang="fr-FR" dirty="0">
                <a:solidFill>
                  <a:schemeClr val="bg1"/>
                </a:solidFill>
              </a:rPr>
              <a:t> (Chambéry) MAV</a:t>
            </a:r>
          </a:p>
          <a:p>
            <a:r>
              <a:rPr lang="fr-FR" dirty="0">
                <a:solidFill>
                  <a:schemeClr val="bg1"/>
                </a:solidFill>
              </a:rPr>
              <a:t>• Adjudant-chef </a:t>
            </a:r>
            <a:r>
              <a:rPr lang="fr-FR" b="1" dirty="0">
                <a:solidFill>
                  <a:schemeClr val="bg1"/>
                </a:solidFill>
              </a:rPr>
              <a:t>Yves GALVEZ</a:t>
            </a:r>
            <a:r>
              <a:rPr lang="fr-FR" dirty="0">
                <a:solidFill>
                  <a:schemeClr val="bg1"/>
                </a:solidFill>
              </a:rPr>
              <a:t> (Délégué itinérant - Gardanne) MAV</a:t>
            </a:r>
          </a:p>
          <a:p>
            <a:r>
              <a:rPr lang="fr-FR" dirty="0">
                <a:solidFill>
                  <a:schemeClr val="bg1"/>
                </a:solidFill>
              </a:rPr>
              <a:t>• Docteur </a:t>
            </a:r>
            <a:r>
              <a:rPr lang="fr-FR" b="1" dirty="0">
                <a:solidFill>
                  <a:schemeClr val="bg1"/>
                </a:solidFill>
              </a:rPr>
              <a:t>Jean BONICI</a:t>
            </a:r>
            <a:r>
              <a:rPr lang="fr-FR" dirty="0">
                <a:solidFill>
                  <a:schemeClr val="bg1"/>
                </a:solidFill>
              </a:rPr>
              <a:t> (Marignane) MAV</a:t>
            </a:r>
          </a:p>
          <a:p>
            <a:r>
              <a:rPr lang="fr-FR" dirty="0">
                <a:solidFill>
                  <a:schemeClr val="bg1"/>
                </a:solidFill>
              </a:rPr>
              <a:t>• Caporal-chef </a:t>
            </a:r>
            <a:r>
              <a:rPr lang="fr-FR" b="1" dirty="0">
                <a:solidFill>
                  <a:schemeClr val="bg1"/>
                </a:solidFill>
              </a:rPr>
              <a:t>Claude-Fernand LAGACHE</a:t>
            </a:r>
            <a:r>
              <a:rPr lang="fr-FR" dirty="0">
                <a:solidFill>
                  <a:schemeClr val="bg1"/>
                </a:solidFill>
              </a:rPr>
              <a:t> (région Toulouse) MAV</a:t>
            </a:r>
          </a:p>
          <a:p>
            <a:r>
              <a:rPr lang="fr-FR" dirty="0">
                <a:solidFill>
                  <a:schemeClr val="bg1"/>
                </a:solidFill>
              </a:rPr>
              <a:t>• Médecin-colonel </a:t>
            </a:r>
            <a:r>
              <a:rPr lang="fr-FR" b="1" dirty="0">
                <a:solidFill>
                  <a:schemeClr val="bg1"/>
                </a:solidFill>
              </a:rPr>
              <a:t>Daniel WEIMANN</a:t>
            </a:r>
            <a:r>
              <a:rPr lang="fr-FR" dirty="0">
                <a:solidFill>
                  <a:schemeClr val="bg1"/>
                </a:solidFill>
              </a:rPr>
              <a:t> (Nouméa NC)</a:t>
            </a:r>
          </a:p>
          <a:p>
            <a:r>
              <a:rPr lang="fr-FR" b="1" dirty="0">
                <a:solidFill>
                  <a:schemeClr val="bg1"/>
                </a:solidFill>
              </a:rPr>
              <a:t>• </a:t>
            </a:r>
            <a:r>
              <a:rPr lang="fr-FR" dirty="0">
                <a:solidFill>
                  <a:schemeClr val="bg1"/>
                </a:solidFill>
              </a:rPr>
              <a:t>Madame</a:t>
            </a:r>
            <a:r>
              <a:rPr lang="fr-FR" b="1" dirty="0">
                <a:solidFill>
                  <a:schemeClr val="bg1"/>
                </a:solidFill>
              </a:rPr>
              <a:t> Hélène HIRMANN</a:t>
            </a:r>
            <a:r>
              <a:rPr lang="fr-FR" dirty="0">
                <a:solidFill>
                  <a:schemeClr val="bg1"/>
                </a:solidFill>
              </a:rPr>
              <a:t>,</a:t>
            </a:r>
            <a:r>
              <a:rPr lang="fr-FR" b="1" dirty="0">
                <a:solidFill>
                  <a:schemeClr val="bg1"/>
                </a:solidFill>
              </a:rPr>
              <a:t> </a:t>
            </a:r>
            <a:r>
              <a:rPr lang="fr-FR" dirty="0">
                <a:solidFill>
                  <a:schemeClr val="bg1"/>
                </a:solidFill>
              </a:rPr>
              <a:t>Déléguée Souvenir Français MAV</a:t>
            </a:r>
          </a:p>
          <a:p>
            <a:r>
              <a:rPr lang="fr-FR" dirty="0">
                <a:solidFill>
                  <a:schemeClr val="bg1"/>
                </a:solidFill>
              </a:rPr>
              <a:t>• Capitaine </a:t>
            </a:r>
            <a:r>
              <a:rPr lang="fr-FR" b="1" dirty="0">
                <a:solidFill>
                  <a:schemeClr val="bg1"/>
                </a:solidFill>
              </a:rPr>
              <a:t>Ireneusz KOSTEK </a:t>
            </a:r>
            <a:r>
              <a:rPr lang="fr-FR" dirty="0">
                <a:solidFill>
                  <a:schemeClr val="bg1"/>
                </a:solidFill>
              </a:rPr>
              <a:t>(Polynésie Française) MAV</a:t>
            </a:r>
          </a:p>
          <a:p>
            <a:r>
              <a:rPr lang="fr-FR" dirty="0">
                <a:solidFill>
                  <a:schemeClr val="bg1"/>
                </a:solidFill>
              </a:rPr>
              <a:t>• Lcl (RC) </a:t>
            </a:r>
            <a:r>
              <a:rPr lang="fr-FR" b="1" dirty="0">
                <a:solidFill>
                  <a:schemeClr val="bg1"/>
                </a:solidFill>
              </a:rPr>
              <a:t>Antoine PALAZZOLO </a:t>
            </a:r>
            <a:r>
              <a:rPr lang="fr-FR" dirty="0">
                <a:solidFill>
                  <a:schemeClr val="bg1"/>
                </a:solidFill>
              </a:rPr>
              <a:t>(Espagne) MAV</a:t>
            </a:r>
          </a:p>
          <a:p>
            <a:r>
              <a:rPr lang="fr-FR" dirty="0">
                <a:solidFill>
                  <a:schemeClr val="bg1"/>
                </a:solidFill>
              </a:rPr>
              <a:t>• Mr. </a:t>
            </a:r>
            <a:r>
              <a:rPr lang="fr-FR" b="1" dirty="0">
                <a:solidFill>
                  <a:schemeClr val="bg1"/>
                </a:solidFill>
              </a:rPr>
              <a:t>Frédéric BENOLIEL </a:t>
            </a:r>
            <a:r>
              <a:rPr lang="fr-FR" dirty="0">
                <a:solidFill>
                  <a:schemeClr val="bg1"/>
                </a:solidFill>
              </a:rPr>
              <a:t>(Japon) MAV</a:t>
            </a:r>
          </a:p>
          <a:p>
            <a:r>
              <a:rPr lang="fr-FR" dirty="0">
                <a:solidFill>
                  <a:schemeClr val="bg1"/>
                </a:solidFill>
              </a:rPr>
              <a:t>• Sergent </a:t>
            </a:r>
            <a:r>
              <a:rPr lang="fr-FR" b="1" dirty="0">
                <a:solidFill>
                  <a:schemeClr val="bg1"/>
                </a:solidFill>
              </a:rPr>
              <a:t>Philippe DAUE </a:t>
            </a:r>
            <a:r>
              <a:rPr lang="fr-FR" dirty="0">
                <a:solidFill>
                  <a:schemeClr val="bg1"/>
                </a:solidFill>
              </a:rPr>
              <a:t>(Corée du Sud) MAV</a:t>
            </a:r>
          </a:p>
          <a:p>
            <a:r>
              <a:rPr lang="fr-FR" dirty="0">
                <a:solidFill>
                  <a:schemeClr val="bg1"/>
                </a:solidFill>
              </a:rPr>
              <a:t>• Commandant </a:t>
            </a:r>
            <a:r>
              <a:rPr lang="fr-FR" b="1" dirty="0">
                <a:solidFill>
                  <a:schemeClr val="bg1"/>
                </a:solidFill>
              </a:rPr>
              <a:t>Jean-Pierre RAOUL </a:t>
            </a:r>
            <a:r>
              <a:rPr lang="fr-FR" dirty="0">
                <a:solidFill>
                  <a:schemeClr val="bg1"/>
                </a:solidFill>
              </a:rPr>
              <a:t>(Thaïlande) MAV</a:t>
            </a:r>
          </a:p>
          <a:p>
            <a:r>
              <a:rPr lang="fr-FR" dirty="0">
                <a:solidFill>
                  <a:schemeClr val="bg1"/>
                </a:solidFill>
              </a:rPr>
              <a:t>• Mr. </a:t>
            </a:r>
            <a:r>
              <a:rPr lang="fr-FR" b="1" dirty="0">
                <a:solidFill>
                  <a:schemeClr val="bg1"/>
                </a:solidFill>
              </a:rPr>
              <a:t>Benjamin DUPAL</a:t>
            </a:r>
            <a:r>
              <a:rPr lang="fr-FR" dirty="0">
                <a:solidFill>
                  <a:schemeClr val="bg1"/>
                </a:solidFill>
              </a:rPr>
              <a:t>, (Singapour) MAV</a:t>
            </a:r>
          </a:p>
          <a:p>
            <a:r>
              <a:rPr lang="fr-FR" dirty="0">
                <a:solidFill>
                  <a:schemeClr val="bg1"/>
                </a:solidFill>
              </a:rPr>
              <a:t>• Maître </a:t>
            </a:r>
            <a:r>
              <a:rPr lang="fr-FR" b="1" dirty="0">
                <a:solidFill>
                  <a:schemeClr val="bg1"/>
                </a:solidFill>
              </a:rPr>
              <a:t>Nicolas AUDIER </a:t>
            </a:r>
            <a:r>
              <a:rPr lang="fr-FR" dirty="0">
                <a:solidFill>
                  <a:schemeClr val="bg1"/>
                </a:solidFill>
              </a:rPr>
              <a:t>(Vietnam) MAV</a:t>
            </a:r>
          </a:p>
          <a:p>
            <a:r>
              <a:rPr lang="fr-FR" dirty="0">
                <a:solidFill>
                  <a:schemeClr val="bg1"/>
                </a:solidFill>
              </a:rPr>
              <a:t>• Mr </a:t>
            </a:r>
            <a:r>
              <a:rPr lang="fr-FR" b="1" dirty="0">
                <a:solidFill>
                  <a:schemeClr val="bg1"/>
                </a:solidFill>
              </a:rPr>
              <a:t>Régis GUILEM </a:t>
            </a:r>
            <a:r>
              <a:rPr lang="fr-FR" dirty="0">
                <a:solidFill>
                  <a:schemeClr val="bg1"/>
                </a:solidFill>
              </a:rPr>
              <a:t>(Royen) MAV</a:t>
            </a:r>
          </a:p>
          <a:p>
            <a:r>
              <a:rPr lang="fr-FR" dirty="0">
                <a:solidFill>
                  <a:schemeClr val="bg1"/>
                </a:solidFill>
              </a:rPr>
              <a:t>• </a:t>
            </a:r>
            <a:r>
              <a:rPr lang="fr-FR" dirty="0" err="1">
                <a:solidFill>
                  <a:schemeClr val="bg1"/>
                </a:solidFill>
              </a:rPr>
              <a:t>Adj</a:t>
            </a:r>
            <a:r>
              <a:rPr lang="fr-FR" dirty="0">
                <a:solidFill>
                  <a:schemeClr val="bg1"/>
                </a:solidFill>
              </a:rPr>
              <a:t> </a:t>
            </a:r>
            <a:r>
              <a:rPr lang="fr-FR" b="1" dirty="0">
                <a:solidFill>
                  <a:schemeClr val="bg1"/>
                </a:solidFill>
              </a:rPr>
              <a:t>Brice BOUCHOT </a:t>
            </a:r>
            <a:r>
              <a:rPr lang="fr-FR" dirty="0">
                <a:solidFill>
                  <a:schemeClr val="bg1"/>
                </a:solidFill>
              </a:rPr>
              <a:t>(Var) (MAV en cours)</a:t>
            </a:r>
          </a:p>
          <a:p>
            <a:endParaRPr lang="fr-FR" dirty="0">
              <a:solidFill>
                <a:schemeClr val="bg1"/>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5130258" y="5693761"/>
            <a:ext cx="1143122" cy="759575"/>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7452320" y="5678742"/>
            <a:ext cx="1057357" cy="702586"/>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6416838" y="5693761"/>
            <a:ext cx="963474" cy="759575"/>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47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23383820-AB27-DC4E-B9FE-4CAD76BF968F}"/>
              </a:ext>
            </a:extLst>
          </p:cNvPr>
          <p:cNvPicPr>
            <a:picLocks noChangeAspect="1"/>
          </p:cNvPicPr>
          <p:nvPr/>
        </p:nvPicPr>
        <p:blipFill>
          <a:blip r:embed="rId7"/>
          <a:stretch>
            <a:fillRect/>
          </a:stretch>
        </p:blipFill>
        <p:spPr>
          <a:xfrm>
            <a:off x="7969963" y="44624"/>
            <a:ext cx="1138541" cy="1087611"/>
          </a:xfrm>
          <a:prstGeom prst="rect">
            <a:avLst/>
          </a:prstGeom>
        </p:spPr>
      </p:pic>
    </p:spTree>
    <p:extLst>
      <p:ext uri="{BB962C8B-B14F-4D97-AF65-F5344CB8AC3E}">
        <p14:creationId xmlns:p14="http://schemas.microsoft.com/office/powerpoint/2010/main" val="553994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76944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Le mot de Mr Fréderic </a:t>
            </a:r>
            <a:r>
              <a:rPr lang="fr-FR" sz="2400" b="1" dirty="0" err="1">
                <a:solidFill>
                  <a:schemeClr val="bg1"/>
                </a:solidFill>
              </a:rPr>
              <a:t>Benoliel</a:t>
            </a:r>
            <a:endParaRPr lang="fr-FR" sz="2400" b="1" dirty="0">
              <a:solidFill>
                <a:schemeClr val="bg1"/>
              </a:solidFill>
            </a:endParaRPr>
          </a:p>
          <a:p>
            <a:pPr algn="ctr"/>
            <a:r>
              <a:rPr lang="fr-FR" sz="2000" b="1" dirty="0">
                <a:solidFill>
                  <a:schemeClr val="bg1"/>
                </a:solidFill>
              </a:rPr>
              <a:t>Délégué pour le Japon du 15 12 2021</a:t>
            </a:r>
          </a:p>
        </p:txBody>
      </p:sp>
      <p:sp>
        <p:nvSpPr>
          <p:cNvPr id="11" name="Rectangle 10">
            <a:extLst>
              <a:ext uri="{FF2B5EF4-FFF2-40B4-BE49-F238E27FC236}">
                <a16:creationId xmlns:a16="http://schemas.microsoft.com/office/drawing/2014/main" id="{546A1DD5-21D8-844B-A69A-4F920D4C7E1D}"/>
              </a:ext>
            </a:extLst>
          </p:cNvPr>
          <p:cNvSpPr/>
          <p:nvPr/>
        </p:nvSpPr>
        <p:spPr>
          <a:xfrm>
            <a:off x="34100" y="924749"/>
            <a:ext cx="9074404" cy="587853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1600" dirty="0">
                <a:solidFill>
                  <a:schemeClr val="bg1"/>
                </a:solidFill>
              </a:rPr>
              <a:t>Monsieur le Président, mon Cher Colonel,</a:t>
            </a:r>
          </a:p>
          <a:p>
            <a:endParaRPr lang="fr-FR" sz="800" dirty="0">
              <a:solidFill>
                <a:schemeClr val="bg1"/>
              </a:solidFill>
            </a:endParaRPr>
          </a:p>
          <a:p>
            <a:r>
              <a:rPr lang="fr-FR" sz="1600" dirty="0">
                <a:solidFill>
                  <a:schemeClr val="bg1"/>
                </a:solidFill>
              </a:rPr>
              <a:t>Je vous confirme qu'il ne me sera malheureusement pas possible d’être parmi vous pour l’AG du 17 Décembre 2021. Sachez une fois encore que je le regrette profondément.</a:t>
            </a:r>
          </a:p>
          <a:p>
            <a:r>
              <a:rPr lang="fr-FR" sz="1600" dirty="0">
                <a:solidFill>
                  <a:schemeClr val="bg1"/>
                </a:solidFill>
              </a:rPr>
              <a:t>En dépit de mon absence je voudrais néanmoins que vous fassiez part à l’AG de la communication suivante de notre Délégation au Japon.</a:t>
            </a:r>
          </a:p>
          <a:p>
            <a:endParaRPr lang="fr-FR" sz="1600" dirty="0">
              <a:solidFill>
                <a:schemeClr val="bg1"/>
              </a:solidFill>
            </a:endParaRPr>
          </a:p>
          <a:p>
            <a:r>
              <a:rPr lang="fr-FR" sz="1600" dirty="0">
                <a:solidFill>
                  <a:schemeClr val="bg1"/>
                </a:solidFill>
              </a:rPr>
              <a:t>« Escomptant que la Stratégie de la Direction de l’ANACLE soit bien d’assurer ses activités et sa pérennité, notre proposition consiste à mettre en œuvre des actions de déploiement de notre Association autour de trois axes visant à fortifier : </a:t>
            </a:r>
          </a:p>
          <a:p>
            <a:r>
              <a:rPr lang="fr-FR" sz="1600" dirty="0">
                <a:solidFill>
                  <a:schemeClr val="bg1"/>
                </a:solidFill>
              </a:rPr>
              <a:t>- son </a:t>
            </a:r>
            <a:r>
              <a:rPr lang="fr-FR" sz="1600" b="1" dirty="0">
                <a:solidFill>
                  <a:schemeClr val="bg1"/>
                </a:solidFill>
              </a:rPr>
              <a:t>RAYONNEMENT, </a:t>
            </a:r>
            <a:r>
              <a:rPr lang="fr-FR" sz="1600" dirty="0">
                <a:solidFill>
                  <a:schemeClr val="bg1"/>
                </a:solidFill>
              </a:rPr>
              <a:t>par une action concrète de nos Délégués hors de métropole afin d’obtenir de </a:t>
            </a:r>
            <a:r>
              <a:rPr lang="fr-FR" sz="1600" b="1" i="1" dirty="0">
                <a:solidFill>
                  <a:schemeClr val="bg1"/>
                </a:solidFill>
              </a:rPr>
              <a:t>nouvelles adhésions</a:t>
            </a:r>
            <a:r>
              <a:rPr lang="fr-FR" sz="1600" dirty="0">
                <a:solidFill>
                  <a:schemeClr val="bg1"/>
                </a:solidFill>
              </a:rPr>
              <a:t> et d’initier des </a:t>
            </a:r>
            <a:r>
              <a:rPr lang="fr-FR" sz="1600" b="1" i="1" dirty="0">
                <a:solidFill>
                  <a:schemeClr val="bg1"/>
                </a:solidFill>
              </a:rPr>
              <a:t>actions locales</a:t>
            </a:r>
            <a:r>
              <a:rPr lang="fr-FR" sz="1600" dirty="0">
                <a:solidFill>
                  <a:schemeClr val="bg1"/>
                </a:solidFill>
              </a:rPr>
              <a:t> mettant en valeur l’ANACLE auprès des Autorités locales françaises, étrangères et du pays ou territoires d’accueil </a:t>
            </a:r>
          </a:p>
          <a:p>
            <a:r>
              <a:rPr lang="fr-FR" sz="1600" dirty="0">
                <a:solidFill>
                  <a:schemeClr val="bg1"/>
                </a:solidFill>
              </a:rPr>
              <a:t>- son </a:t>
            </a:r>
            <a:r>
              <a:rPr lang="fr-FR" sz="1600" b="1" dirty="0">
                <a:solidFill>
                  <a:schemeClr val="bg1"/>
                </a:solidFill>
              </a:rPr>
              <a:t>DÉVELOPPEMENT, </a:t>
            </a:r>
            <a:r>
              <a:rPr lang="fr-FR" sz="1600" dirty="0">
                <a:solidFill>
                  <a:schemeClr val="bg1"/>
                </a:solidFill>
              </a:rPr>
              <a:t>par un engagement fort dès 2022 des membres du Conseil d’Administration pour recruter au minimum </a:t>
            </a:r>
            <a:r>
              <a:rPr lang="fr-FR" sz="1600" b="1" i="1" dirty="0">
                <a:solidFill>
                  <a:schemeClr val="bg1"/>
                </a:solidFill>
              </a:rPr>
              <a:t>une nouvelle adhésion chacun chaque année </a:t>
            </a:r>
            <a:endParaRPr lang="fr-FR" sz="1600" dirty="0">
              <a:solidFill>
                <a:schemeClr val="bg1"/>
              </a:solidFill>
            </a:endParaRPr>
          </a:p>
          <a:p>
            <a:r>
              <a:rPr lang="fr-FR" sz="1600" dirty="0">
                <a:solidFill>
                  <a:schemeClr val="bg1"/>
                </a:solidFill>
              </a:rPr>
              <a:t>- son </a:t>
            </a:r>
            <a:r>
              <a:rPr lang="fr-FR" sz="1600" b="1" dirty="0">
                <a:solidFill>
                  <a:schemeClr val="bg1"/>
                </a:solidFill>
              </a:rPr>
              <a:t>AVENIR</a:t>
            </a:r>
            <a:r>
              <a:rPr lang="fr-FR" sz="1600" dirty="0">
                <a:solidFill>
                  <a:schemeClr val="bg1"/>
                </a:solidFill>
              </a:rPr>
              <a:t> par des actions auprès des </a:t>
            </a:r>
            <a:r>
              <a:rPr lang="fr-FR" sz="1600" b="1" i="1" dirty="0">
                <a:solidFill>
                  <a:schemeClr val="bg1"/>
                </a:solidFill>
              </a:rPr>
              <a:t>jeunes</a:t>
            </a:r>
            <a:r>
              <a:rPr lang="fr-FR" sz="1600" dirty="0">
                <a:solidFill>
                  <a:schemeClr val="bg1"/>
                </a:solidFill>
              </a:rPr>
              <a:t> pour qu’ils nous rejoignent et initient des projets tout en assurant à terme la relève.</a:t>
            </a:r>
          </a:p>
          <a:p>
            <a:endParaRPr lang="fr-FR" sz="800" dirty="0">
              <a:solidFill>
                <a:schemeClr val="bg1"/>
              </a:solidFill>
            </a:endParaRPr>
          </a:p>
          <a:p>
            <a:r>
              <a:rPr lang="fr-FR" sz="1600" dirty="0">
                <a:solidFill>
                  <a:schemeClr val="bg1"/>
                </a:solidFill>
              </a:rPr>
              <a:t>Je vous remercie pour l’attention que vous voudrez bien porter à notre proposition et vous souhaite, Monsieur le Président, ainsi qu’aux membres du CA et de notre association une excellente Assemblée Générale ».</a:t>
            </a:r>
          </a:p>
          <a:p>
            <a:r>
              <a:rPr lang="fr-FR" sz="1600" dirty="0"/>
              <a:t>                           </a:t>
            </a:r>
          </a:p>
          <a:p>
            <a:r>
              <a:rPr lang="fr-FR" sz="1600" b="1" dirty="0">
                <a:solidFill>
                  <a:srgbClr val="FFFF00"/>
                </a:solidFill>
              </a:rPr>
              <a:t>                                      </a:t>
            </a:r>
            <a:r>
              <a:rPr lang="fr-FR" sz="1600" b="1" dirty="0">
                <a:solidFill>
                  <a:schemeClr val="bg1"/>
                </a:solidFill>
              </a:rPr>
              <a:t>Frédéric BENOLIEL, Délégué pour le Japon</a:t>
            </a:r>
            <a:endParaRPr lang="fr-FR" sz="1600" dirty="0">
              <a:solidFill>
                <a:schemeClr val="bg1"/>
              </a:solidFill>
            </a:endParaRPr>
          </a:p>
          <a:p>
            <a:endParaRPr lang="fr-FR" sz="1600" dirty="0">
              <a:solidFill>
                <a:srgbClr val="FFFF00"/>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97932"/>
            <a:ext cx="2996126" cy="21544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800" b="1" dirty="0">
                <a:solidFill>
                  <a:schemeClr val="bg1"/>
                </a:solidFill>
              </a:rPr>
              <a:t>48 Lcl Constantin LIANOS 17 12 2021</a:t>
            </a:r>
            <a:endParaRPr lang="fr-FR" sz="800" dirty="0">
              <a:solidFill>
                <a:schemeClr val="bg1"/>
              </a:solidFill>
            </a:endParaRPr>
          </a:p>
        </p:txBody>
      </p:sp>
      <p:pic>
        <p:nvPicPr>
          <p:cNvPr id="15" name="Image 14">
            <a:extLst>
              <a:ext uri="{FF2B5EF4-FFF2-40B4-BE49-F238E27FC236}">
                <a16:creationId xmlns:a16="http://schemas.microsoft.com/office/drawing/2014/main" id="{23383820-AB27-DC4E-B9FE-4CAD76BF968F}"/>
              </a:ext>
            </a:extLst>
          </p:cNvPr>
          <p:cNvPicPr>
            <a:picLocks noChangeAspect="1"/>
          </p:cNvPicPr>
          <p:nvPr/>
        </p:nvPicPr>
        <p:blipFill>
          <a:blip r:embed="rId5"/>
          <a:stretch>
            <a:fillRect/>
          </a:stretch>
        </p:blipFill>
        <p:spPr>
          <a:xfrm>
            <a:off x="7753939" y="44624"/>
            <a:ext cx="1138541" cy="1087611"/>
          </a:xfrm>
          <a:prstGeom prst="rect">
            <a:avLst/>
          </a:prstGeom>
        </p:spPr>
      </p:pic>
      <p:pic>
        <p:nvPicPr>
          <p:cNvPr id="1030" name="Picture 6">
            <a:extLst>
              <a:ext uri="{FF2B5EF4-FFF2-40B4-BE49-F238E27FC236}">
                <a16:creationId xmlns:a16="http://schemas.microsoft.com/office/drawing/2014/main" id="{473F0CFD-6878-C44B-8386-4C7C01CAF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68" y="5979244"/>
            <a:ext cx="402084" cy="4020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F9BB530-04FE-F44F-B4A2-37D2B5019A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0356" y="5933250"/>
            <a:ext cx="474092" cy="30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04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Commission mémoire</a:t>
            </a:r>
          </a:p>
        </p:txBody>
      </p:sp>
      <p:sp>
        <p:nvSpPr>
          <p:cNvPr id="11" name="Rectangle 10">
            <a:extLst>
              <a:ext uri="{FF2B5EF4-FFF2-40B4-BE49-F238E27FC236}">
                <a16:creationId xmlns:a16="http://schemas.microsoft.com/office/drawing/2014/main" id="{546A1DD5-21D8-844B-A69A-4F920D4C7E1D}"/>
              </a:ext>
            </a:extLst>
          </p:cNvPr>
          <p:cNvSpPr/>
          <p:nvPr/>
        </p:nvSpPr>
        <p:spPr>
          <a:xfrm>
            <a:off x="34100" y="924749"/>
            <a:ext cx="8928991" cy="261610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dirty="0">
                <a:solidFill>
                  <a:schemeClr val="bg1"/>
                </a:solidFill>
              </a:rPr>
              <a:t>• Lcl Constantin</a:t>
            </a:r>
            <a:r>
              <a:rPr lang="fr-FR" sz="2800" b="1" dirty="0">
                <a:solidFill>
                  <a:schemeClr val="bg1"/>
                </a:solidFill>
              </a:rPr>
              <a:t> LIANOS</a:t>
            </a:r>
            <a:r>
              <a:rPr lang="fr-FR" sz="2800" dirty="0">
                <a:solidFill>
                  <a:schemeClr val="bg1"/>
                </a:solidFill>
              </a:rPr>
              <a:t> (Monde)</a:t>
            </a:r>
          </a:p>
          <a:p>
            <a:endParaRPr lang="fr-FR" sz="2800" dirty="0">
              <a:solidFill>
                <a:schemeClr val="bg1"/>
              </a:solidFill>
            </a:endParaRPr>
          </a:p>
          <a:p>
            <a:r>
              <a:rPr lang="fr-FR" sz="2800" b="1" dirty="0">
                <a:solidFill>
                  <a:schemeClr val="bg1"/>
                </a:solidFill>
              </a:rPr>
              <a:t>•</a:t>
            </a:r>
            <a:r>
              <a:rPr lang="fr-FR" sz="2800" dirty="0">
                <a:solidFill>
                  <a:schemeClr val="bg1"/>
                </a:solidFill>
              </a:rPr>
              <a:t>Adjudant-chef </a:t>
            </a:r>
            <a:r>
              <a:rPr lang="fr-FR" sz="2800" b="1" dirty="0">
                <a:solidFill>
                  <a:schemeClr val="bg1"/>
                </a:solidFill>
              </a:rPr>
              <a:t>Yves GALVEZ </a:t>
            </a:r>
            <a:r>
              <a:rPr lang="fr-FR" sz="2400" dirty="0">
                <a:solidFill>
                  <a:schemeClr val="bg1"/>
                </a:solidFill>
              </a:rPr>
              <a:t>(Del </a:t>
            </a:r>
            <a:r>
              <a:rPr lang="fr-FR" sz="2400" dirty="0" err="1">
                <a:solidFill>
                  <a:schemeClr val="bg1"/>
                </a:solidFill>
              </a:rPr>
              <a:t>itinérant,+cimetières</a:t>
            </a:r>
            <a:r>
              <a:rPr lang="fr-FR" sz="2400" dirty="0">
                <a:solidFill>
                  <a:schemeClr val="bg1"/>
                </a:solidFill>
              </a:rPr>
              <a:t> militaires français à Madagascar)</a:t>
            </a:r>
          </a:p>
          <a:p>
            <a:endParaRPr lang="fr-FR" sz="2800" dirty="0">
              <a:solidFill>
                <a:schemeClr val="bg1"/>
              </a:solidFill>
            </a:endParaRPr>
          </a:p>
          <a:p>
            <a:r>
              <a:rPr lang="fr-FR" sz="2800" b="1" dirty="0">
                <a:solidFill>
                  <a:schemeClr val="bg1"/>
                </a:solidFill>
              </a:rPr>
              <a:t>• </a:t>
            </a:r>
            <a:r>
              <a:rPr lang="fr-FR" sz="2800" dirty="0">
                <a:solidFill>
                  <a:schemeClr val="bg1"/>
                </a:solidFill>
              </a:rPr>
              <a:t>Caporal-chef</a:t>
            </a:r>
            <a:r>
              <a:rPr lang="fr-FR" sz="2800" b="1" dirty="0">
                <a:solidFill>
                  <a:schemeClr val="bg1"/>
                </a:solidFill>
              </a:rPr>
              <a:t> Ahmad ALY MOHAMED </a:t>
            </a:r>
            <a:r>
              <a:rPr lang="fr-FR" sz="2800" dirty="0">
                <a:solidFill>
                  <a:schemeClr val="bg1"/>
                </a:solidFill>
              </a:rPr>
              <a:t>(</a:t>
            </a:r>
            <a:r>
              <a:rPr lang="fr-FR" sz="2800" dirty="0" err="1">
                <a:solidFill>
                  <a:schemeClr val="bg1"/>
                </a:solidFill>
              </a:rPr>
              <a:t>Dél</a:t>
            </a:r>
            <a:r>
              <a:rPr lang="fr-FR" sz="2800" dirty="0">
                <a:solidFill>
                  <a:schemeClr val="bg1"/>
                </a:solidFill>
              </a:rPr>
              <a:t>. itinérant)</a:t>
            </a: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2699792" y="4825244"/>
            <a:ext cx="1143122" cy="759575"/>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5382804" y="4797152"/>
            <a:ext cx="1110649" cy="737997"/>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4139952" y="4797152"/>
            <a:ext cx="936103" cy="737997"/>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49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C6EAE949-E2D8-594C-AE29-BE07AC4BA732}"/>
              </a:ext>
            </a:extLst>
          </p:cNvPr>
          <p:cNvPicPr>
            <a:picLocks noChangeAspect="1"/>
          </p:cNvPicPr>
          <p:nvPr/>
        </p:nvPicPr>
        <p:blipFill>
          <a:blip r:embed="rId7"/>
          <a:stretch>
            <a:fillRect/>
          </a:stretch>
        </p:blipFill>
        <p:spPr>
          <a:xfrm>
            <a:off x="7892463" y="44624"/>
            <a:ext cx="1216041" cy="1161644"/>
          </a:xfrm>
          <a:prstGeom prst="rect">
            <a:avLst/>
          </a:prstGeom>
        </p:spPr>
      </p:pic>
    </p:spTree>
    <p:extLst>
      <p:ext uri="{BB962C8B-B14F-4D97-AF65-F5344CB8AC3E}">
        <p14:creationId xmlns:p14="http://schemas.microsoft.com/office/powerpoint/2010/main" val="120289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AEF09D78-1E6F-4924-B59D-F7B241B943A1}"/>
              </a:ext>
            </a:extLst>
          </p:cNvPr>
          <p:cNvSpPr/>
          <p:nvPr/>
        </p:nvSpPr>
        <p:spPr>
          <a:xfrm>
            <a:off x="1680918" y="44624"/>
            <a:ext cx="5724528"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solidFill>
                  <a:schemeClr val="bg1"/>
                </a:solidFill>
              </a:rPr>
              <a:t>Ordre du jour</a:t>
            </a:r>
            <a:endParaRPr lang="fr-FR" sz="3200" dirty="0">
              <a:solidFill>
                <a:schemeClr val="bg1"/>
              </a:solidFill>
            </a:endParaRPr>
          </a:p>
        </p:txBody>
      </p:sp>
      <p:sp>
        <p:nvSpPr>
          <p:cNvPr id="15" name="Rectangle 14">
            <a:extLst>
              <a:ext uri="{FF2B5EF4-FFF2-40B4-BE49-F238E27FC236}">
                <a16:creationId xmlns:a16="http://schemas.microsoft.com/office/drawing/2014/main" id="{C0703FD9-45D1-450A-A8CE-22E621383CA2}"/>
              </a:ext>
            </a:extLst>
          </p:cNvPr>
          <p:cNvSpPr/>
          <p:nvPr/>
        </p:nvSpPr>
        <p:spPr>
          <a:xfrm>
            <a:off x="100817" y="1251286"/>
            <a:ext cx="8985547" cy="584775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a:solidFill>
                  <a:schemeClr val="bg1"/>
                </a:solidFill>
              </a:rPr>
              <a:t> 09H 00 : Ouverture de l’assemblée générale par le président. </a:t>
            </a:r>
            <a:endParaRPr lang="fr-FR" dirty="0">
              <a:solidFill>
                <a:schemeClr val="bg1"/>
              </a:solidFill>
            </a:endParaRPr>
          </a:p>
          <a:p>
            <a:endParaRPr lang="fr-FR" sz="800" b="1" dirty="0">
              <a:solidFill>
                <a:schemeClr val="bg1"/>
              </a:solidFill>
            </a:endParaRPr>
          </a:p>
          <a:p>
            <a:r>
              <a:rPr lang="fr-FR" b="1" dirty="0">
                <a:solidFill>
                  <a:schemeClr val="bg1"/>
                </a:solidFill>
              </a:rPr>
              <a:t>* Minute de silence à la mémoire des nos disparus depuis la dernière AG, </a:t>
            </a:r>
            <a:endParaRPr lang="fr-FR" dirty="0">
              <a:solidFill>
                <a:schemeClr val="bg1"/>
              </a:solidFill>
            </a:endParaRPr>
          </a:p>
          <a:p>
            <a:r>
              <a:rPr lang="fr-FR" b="1" dirty="0">
                <a:solidFill>
                  <a:schemeClr val="bg1"/>
                </a:solidFill>
              </a:rPr>
              <a:t>* Présentation de l’ordre du jour (président)</a:t>
            </a:r>
            <a:endParaRPr lang="fr-FR" dirty="0">
              <a:solidFill>
                <a:schemeClr val="bg1"/>
              </a:solidFill>
            </a:endParaRPr>
          </a:p>
          <a:p>
            <a:r>
              <a:rPr lang="fr-FR" b="1" dirty="0">
                <a:solidFill>
                  <a:schemeClr val="bg1"/>
                </a:solidFill>
              </a:rPr>
              <a:t>* Rapport financier (contrôleur aux comptes 2021, vote).</a:t>
            </a:r>
            <a:endParaRPr lang="fr-FR" dirty="0">
              <a:solidFill>
                <a:schemeClr val="bg1"/>
              </a:solidFill>
            </a:endParaRPr>
          </a:p>
          <a:p>
            <a:r>
              <a:rPr lang="fr-FR" b="1" dirty="0">
                <a:solidFill>
                  <a:schemeClr val="bg1"/>
                </a:solidFill>
              </a:rPr>
              <a:t>* Présentation du budget 2022 (président, vote)</a:t>
            </a:r>
            <a:endParaRPr lang="fr-FR" dirty="0">
              <a:solidFill>
                <a:schemeClr val="bg1"/>
              </a:solidFill>
            </a:endParaRPr>
          </a:p>
          <a:p>
            <a:r>
              <a:rPr lang="fr-FR" b="1" dirty="0">
                <a:solidFill>
                  <a:schemeClr val="bg1"/>
                </a:solidFill>
              </a:rPr>
              <a:t>* Rapport d’activités à temps réel sur le site ML (président, vote)</a:t>
            </a:r>
          </a:p>
          <a:p>
            <a:r>
              <a:rPr lang="fr-FR" b="1" dirty="0">
                <a:solidFill>
                  <a:schemeClr val="bg1"/>
                </a:solidFill>
              </a:rPr>
              <a:t>* Rapport moral (président, vote)</a:t>
            </a:r>
            <a:endParaRPr lang="fr-FR" dirty="0">
              <a:solidFill>
                <a:schemeClr val="bg1"/>
              </a:solidFill>
            </a:endParaRPr>
          </a:p>
          <a:p>
            <a:r>
              <a:rPr lang="fr-FR" b="1" dirty="0">
                <a:solidFill>
                  <a:schemeClr val="bg1"/>
                </a:solidFill>
              </a:rPr>
              <a:t>* Renouvellement des membres du conseil d’administration (Vote)</a:t>
            </a:r>
            <a:endParaRPr lang="fr-FR" dirty="0">
              <a:solidFill>
                <a:schemeClr val="bg1"/>
              </a:solidFill>
            </a:endParaRPr>
          </a:p>
          <a:p>
            <a:r>
              <a:rPr lang="fr-FR" b="1" dirty="0">
                <a:solidFill>
                  <a:schemeClr val="bg1"/>
                </a:solidFill>
              </a:rPr>
              <a:t>* Point de situation sur les adhésions à l’AACLE : membres actifs, membres à vie et d’honneur, amis de la communauté Légionnaire, bienfaiteurs, les rayés des contrôles et </a:t>
            </a:r>
            <a:r>
              <a:rPr lang="fr-FR" b="1" dirty="0" err="1">
                <a:solidFill>
                  <a:schemeClr val="bg1"/>
                </a:solidFill>
              </a:rPr>
              <a:t>blacklistés</a:t>
            </a:r>
            <a:r>
              <a:rPr lang="fr-FR" b="1" dirty="0">
                <a:solidFill>
                  <a:schemeClr val="bg1"/>
                </a:solidFill>
              </a:rPr>
              <a:t>. </a:t>
            </a:r>
            <a:endParaRPr lang="fr-FR" dirty="0">
              <a:solidFill>
                <a:schemeClr val="bg1"/>
              </a:solidFill>
            </a:endParaRPr>
          </a:p>
          <a:p>
            <a:r>
              <a:rPr lang="fr-FR" b="1" dirty="0">
                <a:solidFill>
                  <a:schemeClr val="bg1"/>
                </a:solidFill>
              </a:rPr>
              <a:t>* </a:t>
            </a:r>
            <a:r>
              <a:rPr lang="fr-FR" b="1" dirty="0">
                <a:solidFill>
                  <a:schemeClr val="bg1"/>
                </a:solidFill>
                <a:hlinkClick r:id="rId5">
                  <a:extLst>
                    <a:ext uri="{A12FA001-AC4F-418D-AE19-62706E023703}">
                      <ahyp:hlinkClr xmlns:ahyp="http://schemas.microsoft.com/office/drawing/2018/hyperlinkcolor" val="tx"/>
                    </a:ext>
                  </a:extLst>
                </a:hlinkClick>
              </a:rPr>
              <a:t>Rappel du barème des cotisations à vie et annuelles</a:t>
            </a:r>
            <a:r>
              <a:rPr lang="fr-FR" b="1" dirty="0">
                <a:solidFill>
                  <a:schemeClr val="bg1"/>
                </a:solidFill>
              </a:rPr>
              <a:t>.</a:t>
            </a:r>
            <a:endParaRPr lang="fr-FR" dirty="0">
              <a:solidFill>
                <a:schemeClr val="bg1"/>
              </a:solidFill>
            </a:endParaRPr>
          </a:p>
          <a:p>
            <a:r>
              <a:rPr lang="fr-FR" b="1" dirty="0">
                <a:solidFill>
                  <a:schemeClr val="bg1"/>
                </a:solidFill>
              </a:rPr>
              <a:t>* Affiliations: -ASAF,-UDAC-13, ACVG-13 -SAMLE SF-Paris SF-Aubagne,-SN-PACA, ACOMAR,- AFN,  UNC, AAMLE (Abonnement KB) (vote)</a:t>
            </a:r>
            <a:endParaRPr lang="fr-FR" dirty="0">
              <a:solidFill>
                <a:schemeClr val="bg1"/>
              </a:solidFill>
            </a:endParaRPr>
          </a:p>
          <a:p>
            <a:r>
              <a:rPr lang="fr-FR" b="1" dirty="0">
                <a:solidFill>
                  <a:schemeClr val="bg1"/>
                </a:solidFill>
              </a:rPr>
              <a:t>* Communication : site de Monsieur Légionnaire, réseaux ML, de AACLE et  ANACLE,  képi blanc, presse nationale et locale.</a:t>
            </a:r>
            <a:endParaRPr lang="fr-FR" dirty="0">
              <a:solidFill>
                <a:schemeClr val="bg1"/>
              </a:solidFill>
            </a:endParaRPr>
          </a:p>
          <a:p>
            <a:r>
              <a:rPr lang="fr-FR" b="1" dirty="0">
                <a:solidFill>
                  <a:schemeClr val="bg1"/>
                </a:solidFill>
              </a:rPr>
              <a:t>* Modification des statuts et du règlement intérieur de l’AACLE.</a:t>
            </a:r>
            <a:endParaRPr lang="fr-FR" dirty="0">
              <a:solidFill>
                <a:schemeClr val="bg1"/>
              </a:solidFill>
            </a:endParaRPr>
          </a:p>
          <a:p>
            <a:endParaRPr lang="fr-FR" dirty="0">
              <a:highlight>
                <a:srgbClr val="FFFF00"/>
              </a:highlight>
            </a:endParaRPr>
          </a:p>
          <a:p>
            <a:pPr algn="ctr" eaLnBrk="1" hangingPunct="1">
              <a:defRPr/>
            </a:pPr>
            <a:endParaRPr lang="fr-FR" sz="3200" b="1" dirty="0">
              <a:ln w="11430"/>
              <a:solidFill>
                <a:schemeClr val="accent3">
                  <a:lumMod val="60000"/>
                  <a:lumOff val="40000"/>
                </a:schemeClr>
              </a:solidFill>
              <a:effectLst>
                <a:outerShdw blurRad="50800" dist="39000" dir="5460000" algn="tl">
                  <a:srgbClr val="000000">
                    <a:alpha val="38000"/>
                  </a:srgbClr>
                </a:outerShdw>
              </a:effectLst>
              <a:latin typeface="Arial" charset="0"/>
              <a:cs typeface="Arial" charset="0"/>
            </a:endParaRPr>
          </a:p>
        </p:txBody>
      </p:sp>
      <p:sp>
        <p:nvSpPr>
          <p:cNvPr id="10" name="Rectangle 9">
            <a:extLst>
              <a:ext uri="{FF2B5EF4-FFF2-40B4-BE49-F238E27FC236}">
                <a16:creationId xmlns:a16="http://schemas.microsoft.com/office/drawing/2014/main" id="{D275483D-5A00-0E4F-BB0F-952E1BF2660B}"/>
              </a:ext>
            </a:extLst>
          </p:cNvPr>
          <p:cNvSpPr/>
          <p:nvPr/>
        </p:nvSpPr>
        <p:spPr>
          <a:xfrm>
            <a:off x="2681627" y="6505599"/>
            <a:ext cx="3723109"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5/Lcl Constantin LIANOS 12 12 2021</a:t>
            </a:r>
            <a:endParaRPr lang="fr-FR" sz="1200" dirty="0">
              <a:solidFill>
                <a:schemeClr val="bg1"/>
              </a:solidFill>
            </a:endParaRPr>
          </a:p>
        </p:txBody>
      </p:sp>
      <p:pic>
        <p:nvPicPr>
          <p:cNvPr id="11" name="Image 10">
            <a:extLst>
              <a:ext uri="{FF2B5EF4-FFF2-40B4-BE49-F238E27FC236}">
                <a16:creationId xmlns:a16="http://schemas.microsoft.com/office/drawing/2014/main" id="{8EC49757-8DC8-614D-A211-811C7E25BD44}"/>
              </a:ext>
            </a:extLst>
          </p:cNvPr>
          <p:cNvPicPr>
            <a:picLocks noChangeAspect="1"/>
          </p:cNvPicPr>
          <p:nvPr/>
        </p:nvPicPr>
        <p:blipFill>
          <a:blip r:embed="rId6"/>
          <a:stretch>
            <a:fillRect/>
          </a:stretch>
        </p:blipFill>
        <p:spPr>
          <a:xfrm>
            <a:off x="7508323" y="28192"/>
            <a:ext cx="1600181" cy="1528600"/>
          </a:xfrm>
          <a:prstGeom prst="rect">
            <a:avLst/>
          </a:prstGeom>
        </p:spPr>
      </p:pic>
    </p:spTree>
    <p:extLst>
      <p:ext uri="{BB962C8B-B14F-4D97-AF65-F5344CB8AC3E}">
        <p14:creationId xmlns:p14="http://schemas.microsoft.com/office/powerpoint/2010/main" val="2500026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solidFill>
                  <a:schemeClr val="bg1"/>
                </a:solidFill>
              </a:rPr>
              <a:t>Commission vestiaire pour l'I.I.L.E</a:t>
            </a:r>
            <a:r>
              <a:rPr lang="fr-FR" sz="2400" dirty="0">
                <a:solidFill>
                  <a:schemeClr val="bg1"/>
                </a:solidFill>
              </a:rPr>
              <a:t> :</a:t>
            </a:r>
            <a:endParaRPr lang="fr-FR" sz="36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4100" y="924749"/>
            <a:ext cx="8928991" cy="267765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dirty="0">
                <a:solidFill>
                  <a:schemeClr val="bg1"/>
                </a:solidFill>
              </a:rPr>
              <a:t> </a:t>
            </a:r>
          </a:p>
          <a:p>
            <a:r>
              <a:rPr lang="fr-FR" sz="2800" dirty="0">
                <a:solidFill>
                  <a:schemeClr val="bg1"/>
                </a:solidFill>
              </a:rPr>
              <a:t>• Lcl Constantin</a:t>
            </a:r>
            <a:r>
              <a:rPr lang="fr-FR" sz="2800" b="1" dirty="0">
                <a:solidFill>
                  <a:schemeClr val="bg1"/>
                </a:solidFill>
              </a:rPr>
              <a:t> LIANOS</a:t>
            </a:r>
            <a:r>
              <a:rPr lang="fr-FR" sz="2800" dirty="0">
                <a:solidFill>
                  <a:schemeClr val="bg1"/>
                </a:solidFill>
              </a:rPr>
              <a:t> </a:t>
            </a:r>
          </a:p>
          <a:p>
            <a:endParaRPr lang="fr-FR" sz="2800" dirty="0">
              <a:solidFill>
                <a:schemeClr val="bg1"/>
              </a:solidFill>
            </a:endParaRPr>
          </a:p>
          <a:p>
            <a:r>
              <a:rPr lang="fr-FR" sz="2800" dirty="0">
                <a:solidFill>
                  <a:schemeClr val="bg1"/>
                </a:solidFill>
              </a:rPr>
              <a:t>• Madame </a:t>
            </a:r>
            <a:r>
              <a:rPr lang="fr-FR" sz="2800" b="1" dirty="0">
                <a:solidFill>
                  <a:schemeClr val="bg1"/>
                </a:solidFill>
              </a:rPr>
              <a:t>Jeanne LIANOS</a:t>
            </a:r>
          </a:p>
          <a:p>
            <a:endParaRPr lang="fr-FR" sz="2800" dirty="0">
              <a:solidFill>
                <a:schemeClr val="bg1"/>
              </a:solidFill>
            </a:endParaRPr>
          </a:p>
          <a:p>
            <a:r>
              <a:rPr lang="fr-FR" sz="2800" dirty="0">
                <a:solidFill>
                  <a:schemeClr val="bg1"/>
                </a:solidFill>
              </a:rPr>
              <a:t>• Major Dante </a:t>
            </a:r>
            <a:r>
              <a:rPr lang="fr-FR" sz="2800" b="1" dirty="0">
                <a:solidFill>
                  <a:schemeClr val="bg1"/>
                </a:solidFill>
              </a:rPr>
              <a:t>STEVENAZZI</a:t>
            </a: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2699792" y="4825244"/>
            <a:ext cx="1143122" cy="759575"/>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5148064" y="4886654"/>
            <a:ext cx="1057357" cy="702586"/>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3923928" y="4825244"/>
            <a:ext cx="1057357" cy="833590"/>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50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34CB5CA8-F94F-334C-99EE-8EDF883F904E}"/>
              </a:ext>
            </a:extLst>
          </p:cNvPr>
          <p:cNvPicPr>
            <a:picLocks noChangeAspect="1"/>
          </p:cNvPicPr>
          <p:nvPr/>
        </p:nvPicPr>
        <p:blipFill>
          <a:blip r:embed="rId7"/>
          <a:stretch>
            <a:fillRect/>
          </a:stretch>
        </p:blipFill>
        <p:spPr>
          <a:xfrm>
            <a:off x="7865469" y="44624"/>
            <a:ext cx="1157440" cy="1105664"/>
          </a:xfrm>
          <a:prstGeom prst="rect">
            <a:avLst/>
          </a:prstGeom>
        </p:spPr>
      </p:pic>
    </p:spTree>
    <p:extLst>
      <p:ext uri="{BB962C8B-B14F-4D97-AF65-F5344CB8AC3E}">
        <p14:creationId xmlns:p14="http://schemas.microsoft.com/office/powerpoint/2010/main" val="111741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Commission sociale</a:t>
            </a:r>
          </a:p>
          <a:p>
            <a:pPr algn="ctr"/>
            <a:r>
              <a:rPr lang="fr-FR" sz="2400" b="1" dirty="0">
                <a:solidFill>
                  <a:schemeClr val="bg1"/>
                </a:solidFill>
              </a:rPr>
              <a:t>Visites aux hospitalisés</a:t>
            </a:r>
            <a:endParaRPr lang="fr-FR" sz="36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4101" y="1021953"/>
            <a:ext cx="8930388" cy="38472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dirty="0">
                <a:solidFill>
                  <a:schemeClr val="bg1"/>
                </a:solidFill>
              </a:rPr>
              <a:t>• Docteur </a:t>
            </a:r>
            <a:r>
              <a:rPr lang="fr-FR" sz="2400" b="1" dirty="0">
                <a:solidFill>
                  <a:schemeClr val="bg1"/>
                </a:solidFill>
              </a:rPr>
              <a:t>Jean-Paul BRESSIN,</a:t>
            </a:r>
            <a:r>
              <a:rPr lang="fr-FR" sz="2400" dirty="0">
                <a:solidFill>
                  <a:schemeClr val="bg1"/>
                </a:solidFill>
              </a:rPr>
              <a:t> </a:t>
            </a:r>
            <a:r>
              <a:rPr lang="fr-FR" b="1" dirty="0">
                <a:solidFill>
                  <a:schemeClr val="bg1"/>
                </a:solidFill>
              </a:rPr>
              <a:t>Médecin coordinateur de (ANACLE)</a:t>
            </a:r>
          </a:p>
          <a:p>
            <a:r>
              <a:rPr lang="fr-FR" sz="2400" dirty="0">
                <a:solidFill>
                  <a:schemeClr val="bg1"/>
                </a:solidFill>
              </a:rPr>
              <a:t>• Mme </a:t>
            </a:r>
            <a:r>
              <a:rPr lang="fr-FR" sz="2400" b="1" dirty="0">
                <a:solidFill>
                  <a:schemeClr val="bg1"/>
                </a:solidFill>
              </a:rPr>
              <a:t>Anne-Marie BRESSIN,</a:t>
            </a:r>
            <a:r>
              <a:rPr lang="fr-FR" sz="2400" dirty="0">
                <a:solidFill>
                  <a:schemeClr val="bg1"/>
                </a:solidFill>
              </a:rPr>
              <a:t> </a:t>
            </a:r>
            <a:r>
              <a:rPr lang="fr-FR" sz="2000" b="1" dirty="0">
                <a:solidFill>
                  <a:schemeClr val="bg1"/>
                </a:solidFill>
              </a:rPr>
              <a:t>(Assistante)</a:t>
            </a:r>
          </a:p>
          <a:p>
            <a:r>
              <a:rPr lang="fr-FR" sz="2400" dirty="0">
                <a:solidFill>
                  <a:schemeClr val="bg1"/>
                </a:solidFill>
              </a:rPr>
              <a:t>• </a:t>
            </a:r>
            <a:r>
              <a:rPr lang="fr-FR" sz="2400" dirty="0" err="1">
                <a:solidFill>
                  <a:schemeClr val="bg1"/>
                </a:solidFill>
              </a:rPr>
              <a:t>Lcl</a:t>
            </a:r>
            <a:r>
              <a:rPr lang="fr-FR" sz="2400" dirty="0">
                <a:solidFill>
                  <a:schemeClr val="bg1"/>
                </a:solidFill>
              </a:rPr>
              <a:t> </a:t>
            </a:r>
            <a:r>
              <a:rPr lang="fr-FR" sz="2400" b="1" dirty="0">
                <a:solidFill>
                  <a:schemeClr val="bg1"/>
                </a:solidFill>
              </a:rPr>
              <a:t>Constantin LIANOS, (monde)</a:t>
            </a:r>
            <a:endParaRPr lang="fr-FR" sz="2400" dirty="0">
              <a:solidFill>
                <a:schemeClr val="bg1"/>
              </a:solidFill>
            </a:endParaRPr>
          </a:p>
          <a:p>
            <a:r>
              <a:rPr lang="fr-FR" sz="2400" dirty="0">
                <a:solidFill>
                  <a:schemeClr val="bg1"/>
                </a:solidFill>
              </a:rPr>
              <a:t>• </a:t>
            </a:r>
            <a:r>
              <a:rPr lang="fr-FR" sz="2400" dirty="0" err="1">
                <a:solidFill>
                  <a:schemeClr val="bg1"/>
                </a:solidFill>
              </a:rPr>
              <a:t>Chir</a:t>
            </a:r>
            <a:r>
              <a:rPr lang="fr-FR" sz="2400" dirty="0">
                <a:solidFill>
                  <a:schemeClr val="bg1"/>
                </a:solidFill>
              </a:rPr>
              <a:t>/D/chef </a:t>
            </a:r>
            <a:r>
              <a:rPr lang="fr-FR" sz="2400" b="1" dirty="0">
                <a:solidFill>
                  <a:schemeClr val="bg1"/>
                </a:solidFill>
              </a:rPr>
              <a:t>GUIDICELLI Christian-Marie,</a:t>
            </a:r>
            <a:r>
              <a:rPr lang="fr-FR" sz="2400" dirty="0">
                <a:solidFill>
                  <a:schemeClr val="bg1"/>
                </a:solidFill>
              </a:rPr>
              <a:t> </a:t>
            </a:r>
            <a:r>
              <a:rPr lang="fr-FR" sz="1400" dirty="0">
                <a:solidFill>
                  <a:schemeClr val="bg1"/>
                </a:solidFill>
              </a:rPr>
              <a:t>(</a:t>
            </a:r>
            <a:r>
              <a:rPr lang="fr-FR" sz="1400" b="1" dirty="0">
                <a:solidFill>
                  <a:schemeClr val="bg1"/>
                </a:solidFill>
              </a:rPr>
              <a:t>Laveran et Plan-de-Cuques</a:t>
            </a:r>
            <a:r>
              <a:rPr lang="fr-FR" sz="1400" dirty="0">
                <a:solidFill>
                  <a:schemeClr val="bg1"/>
                </a:solidFill>
              </a:rPr>
              <a:t>)</a:t>
            </a:r>
          </a:p>
          <a:p>
            <a:r>
              <a:rPr lang="fr-FR" sz="2400" dirty="0">
                <a:solidFill>
                  <a:schemeClr val="bg1"/>
                </a:solidFill>
              </a:rPr>
              <a:t>• Monsieur </a:t>
            </a:r>
            <a:r>
              <a:rPr lang="fr-FR" sz="2400" b="1" dirty="0">
                <a:solidFill>
                  <a:schemeClr val="bg1"/>
                </a:solidFill>
              </a:rPr>
              <a:t>Marcel CHAPAPRIA,</a:t>
            </a:r>
            <a:r>
              <a:rPr lang="fr-FR" sz="2400" dirty="0">
                <a:solidFill>
                  <a:schemeClr val="bg1"/>
                </a:solidFill>
              </a:rPr>
              <a:t> </a:t>
            </a:r>
            <a:r>
              <a:rPr lang="fr-FR" dirty="0">
                <a:solidFill>
                  <a:schemeClr val="bg1"/>
                </a:solidFill>
              </a:rPr>
              <a:t>(</a:t>
            </a:r>
            <a:r>
              <a:rPr lang="fr-FR" dirty="0" err="1">
                <a:solidFill>
                  <a:schemeClr val="bg1"/>
                </a:solidFill>
              </a:rPr>
              <a:t>Timone</a:t>
            </a:r>
            <a:r>
              <a:rPr lang="fr-FR" dirty="0">
                <a:solidFill>
                  <a:schemeClr val="bg1"/>
                </a:solidFill>
              </a:rPr>
              <a:t> et Conception, + G. ROZAT)</a:t>
            </a:r>
          </a:p>
          <a:p>
            <a:r>
              <a:rPr lang="fr-FR" sz="2400" dirty="0">
                <a:solidFill>
                  <a:schemeClr val="bg1"/>
                </a:solidFill>
              </a:rPr>
              <a:t>• Caporal </a:t>
            </a:r>
            <a:r>
              <a:rPr lang="fr-FR" sz="2400" b="1" dirty="0">
                <a:solidFill>
                  <a:schemeClr val="bg1"/>
                </a:solidFill>
              </a:rPr>
              <a:t>Samuel GORON,</a:t>
            </a:r>
            <a:r>
              <a:rPr lang="fr-FR" sz="2400" dirty="0">
                <a:solidFill>
                  <a:schemeClr val="bg1"/>
                </a:solidFill>
              </a:rPr>
              <a:t> </a:t>
            </a:r>
            <a:r>
              <a:rPr lang="fr-FR" dirty="0">
                <a:solidFill>
                  <a:schemeClr val="bg1"/>
                </a:solidFill>
              </a:rPr>
              <a:t>(</a:t>
            </a:r>
            <a:r>
              <a:rPr lang="fr-FR" dirty="0" err="1">
                <a:solidFill>
                  <a:schemeClr val="bg1"/>
                </a:solidFill>
              </a:rPr>
              <a:t>Dél</a:t>
            </a:r>
            <a:r>
              <a:rPr lang="fr-FR" dirty="0">
                <a:solidFill>
                  <a:schemeClr val="bg1"/>
                </a:solidFill>
              </a:rPr>
              <a:t> -UNEO)</a:t>
            </a:r>
          </a:p>
          <a:p>
            <a:r>
              <a:rPr lang="fr-FR" sz="2400" dirty="0">
                <a:solidFill>
                  <a:schemeClr val="bg1"/>
                </a:solidFill>
              </a:rPr>
              <a:t>• Cdt </a:t>
            </a:r>
            <a:r>
              <a:rPr lang="fr-FR" sz="2400" b="1" dirty="0">
                <a:solidFill>
                  <a:schemeClr val="bg1"/>
                </a:solidFill>
              </a:rPr>
              <a:t>Jean-Pierre RIFFAUD</a:t>
            </a:r>
            <a:r>
              <a:rPr lang="fr-FR" sz="2400" dirty="0">
                <a:solidFill>
                  <a:schemeClr val="bg1"/>
                </a:solidFill>
              </a:rPr>
              <a:t>, </a:t>
            </a:r>
            <a:r>
              <a:rPr lang="fr-FR" dirty="0">
                <a:solidFill>
                  <a:schemeClr val="bg1"/>
                </a:solidFill>
              </a:rPr>
              <a:t>(Clinique Anne-Madeleine REMUZAT)</a:t>
            </a:r>
          </a:p>
          <a:p>
            <a:r>
              <a:rPr lang="fr-FR" sz="2000" dirty="0">
                <a:solidFill>
                  <a:schemeClr val="bg1"/>
                </a:solidFill>
              </a:rPr>
              <a:t>• Mme </a:t>
            </a:r>
            <a:r>
              <a:rPr lang="fr-FR" sz="2400" b="1" dirty="0">
                <a:solidFill>
                  <a:schemeClr val="bg1"/>
                </a:solidFill>
              </a:rPr>
              <a:t>Marie-Claire RAULET</a:t>
            </a:r>
            <a:r>
              <a:rPr lang="fr-FR" sz="2400" dirty="0">
                <a:solidFill>
                  <a:schemeClr val="bg1"/>
                </a:solidFill>
              </a:rPr>
              <a:t>, </a:t>
            </a:r>
            <a:r>
              <a:rPr lang="fr-FR" dirty="0">
                <a:solidFill>
                  <a:schemeClr val="bg1"/>
                </a:solidFill>
              </a:rPr>
              <a:t>(Missions spécifiques)</a:t>
            </a:r>
          </a:p>
          <a:p>
            <a:r>
              <a:rPr lang="fr-FR" sz="2000" dirty="0">
                <a:solidFill>
                  <a:schemeClr val="bg1"/>
                </a:solidFill>
              </a:rPr>
              <a:t>• </a:t>
            </a:r>
            <a:r>
              <a:rPr lang="fr-FR" sz="2000" dirty="0" err="1">
                <a:solidFill>
                  <a:schemeClr val="bg1"/>
                </a:solidFill>
              </a:rPr>
              <a:t>Cch</a:t>
            </a:r>
            <a:r>
              <a:rPr lang="fr-FR" sz="2000" dirty="0">
                <a:solidFill>
                  <a:schemeClr val="bg1"/>
                </a:solidFill>
              </a:rPr>
              <a:t> </a:t>
            </a:r>
            <a:r>
              <a:rPr lang="fr-FR" sz="2400" b="1" dirty="0">
                <a:solidFill>
                  <a:schemeClr val="bg1"/>
                </a:solidFill>
              </a:rPr>
              <a:t>Vincenzo ROMANO</a:t>
            </a:r>
            <a:r>
              <a:rPr lang="fr-FR" sz="2400" dirty="0">
                <a:solidFill>
                  <a:schemeClr val="bg1"/>
                </a:solidFill>
              </a:rPr>
              <a:t>, </a:t>
            </a:r>
            <a:r>
              <a:rPr lang="fr-FR" dirty="0">
                <a:solidFill>
                  <a:schemeClr val="bg1"/>
                </a:solidFill>
              </a:rPr>
              <a:t>(Missions spécifiques)</a:t>
            </a:r>
          </a:p>
          <a:p>
            <a:r>
              <a:rPr lang="fr-FR" sz="2000" dirty="0">
                <a:solidFill>
                  <a:schemeClr val="bg1"/>
                </a:solidFill>
              </a:rPr>
              <a:t>• </a:t>
            </a:r>
            <a:r>
              <a:rPr lang="fr-FR" sz="2000" dirty="0" err="1">
                <a:solidFill>
                  <a:schemeClr val="bg1"/>
                </a:solidFill>
              </a:rPr>
              <a:t>Cpl</a:t>
            </a:r>
            <a:r>
              <a:rPr lang="fr-FR" sz="2000" dirty="0">
                <a:solidFill>
                  <a:schemeClr val="bg1"/>
                </a:solidFill>
              </a:rPr>
              <a:t>  </a:t>
            </a:r>
            <a:r>
              <a:rPr lang="fr-FR" sz="2400" b="1" dirty="0">
                <a:solidFill>
                  <a:schemeClr val="bg1"/>
                </a:solidFill>
              </a:rPr>
              <a:t>Roland LANDRE</a:t>
            </a:r>
            <a:r>
              <a:rPr lang="fr-FR" sz="2400" dirty="0">
                <a:solidFill>
                  <a:schemeClr val="bg1"/>
                </a:solidFill>
              </a:rPr>
              <a:t>,  </a:t>
            </a:r>
            <a:r>
              <a:rPr lang="fr-FR" dirty="0">
                <a:solidFill>
                  <a:schemeClr val="bg1"/>
                </a:solidFill>
              </a:rPr>
              <a:t>(Missions spécifiques)</a:t>
            </a: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2780806" y="5462718"/>
            <a:ext cx="1057357" cy="702586"/>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5076056" y="5445224"/>
            <a:ext cx="1057357" cy="702586"/>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3995936" y="5405729"/>
            <a:ext cx="942159" cy="742771"/>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51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E3127903-91FD-5846-95FD-84301A97D8EF}"/>
              </a:ext>
            </a:extLst>
          </p:cNvPr>
          <p:cNvPicPr>
            <a:picLocks noChangeAspect="1"/>
          </p:cNvPicPr>
          <p:nvPr/>
        </p:nvPicPr>
        <p:blipFill>
          <a:blip r:embed="rId7"/>
          <a:stretch>
            <a:fillRect/>
          </a:stretch>
        </p:blipFill>
        <p:spPr>
          <a:xfrm>
            <a:off x="8133095" y="116632"/>
            <a:ext cx="941352" cy="899243"/>
          </a:xfrm>
          <a:prstGeom prst="rect">
            <a:avLst/>
          </a:prstGeom>
        </p:spPr>
      </p:pic>
    </p:spTree>
    <p:extLst>
      <p:ext uri="{BB962C8B-B14F-4D97-AF65-F5344CB8AC3E}">
        <p14:creationId xmlns:p14="http://schemas.microsoft.com/office/powerpoint/2010/main" val="4159622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70476"/>
            <a:ext cx="1566198" cy="141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688633"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Commission sociale</a:t>
            </a:r>
            <a:endParaRPr lang="fr-FR" sz="36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14375" y="6592704"/>
            <a:ext cx="255913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52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3" name="Image 12" descr="Une image contenant texte&#10;&#10;Description générée automatiquement">
            <a:extLst>
              <a:ext uri="{FF2B5EF4-FFF2-40B4-BE49-F238E27FC236}">
                <a16:creationId xmlns:a16="http://schemas.microsoft.com/office/drawing/2014/main" id="{F7FC373A-9C43-F44B-B8E0-590F4E526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2"/>
            <a:ext cx="5224526" cy="6858000"/>
          </a:xfrm>
          <a:prstGeom prst="rect">
            <a:avLst/>
          </a:prstGeom>
        </p:spPr>
      </p:pic>
      <p:pic>
        <p:nvPicPr>
          <p:cNvPr id="11" name="Image 10">
            <a:extLst>
              <a:ext uri="{FF2B5EF4-FFF2-40B4-BE49-F238E27FC236}">
                <a16:creationId xmlns:a16="http://schemas.microsoft.com/office/drawing/2014/main" id="{8F743CFA-6CCD-EE4F-8F47-CB7D75481586}"/>
              </a:ext>
            </a:extLst>
          </p:cNvPr>
          <p:cNvPicPr>
            <a:picLocks noChangeAspect="1"/>
          </p:cNvPicPr>
          <p:nvPr/>
        </p:nvPicPr>
        <p:blipFill>
          <a:blip r:embed="rId6"/>
          <a:stretch>
            <a:fillRect/>
          </a:stretch>
        </p:blipFill>
        <p:spPr>
          <a:xfrm>
            <a:off x="7817309" y="168212"/>
            <a:ext cx="1281460" cy="1224136"/>
          </a:xfrm>
          <a:prstGeom prst="rect">
            <a:avLst/>
          </a:prstGeom>
        </p:spPr>
      </p:pic>
    </p:spTree>
    <p:extLst>
      <p:ext uri="{BB962C8B-B14F-4D97-AF65-F5344CB8AC3E}">
        <p14:creationId xmlns:p14="http://schemas.microsoft.com/office/powerpoint/2010/main" val="1105128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810055" cy="73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25658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Affiliations</a:t>
            </a:r>
            <a:endParaRPr lang="fr-FR" sz="28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207963" y="924749"/>
            <a:ext cx="8684518" cy="452431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solidFill>
                  <a:schemeClr val="bg1"/>
                </a:solidFill>
              </a:rPr>
              <a:t>	- ASAF				- Oui</a:t>
            </a:r>
          </a:p>
          <a:p>
            <a:r>
              <a:rPr lang="fr-FR" sz="2400" b="1" dirty="0">
                <a:solidFill>
                  <a:schemeClr val="bg1"/>
                </a:solidFill>
              </a:rPr>
              <a:t>           - UDAC-13				- Oui</a:t>
            </a:r>
          </a:p>
          <a:p>
            <a:r>
              <a:rPr lang="fr-FR" sz="2400" b="1" dirty="0">
                <a:solidFill>
                  <a:schemeClr val="bg1"/>
                </a:solidFill>
              </a:rPr>
              <a:t>           - Coordination ACVG </a:t>
            </a:r>
            <a:r>
              <a:rPr lang="fr-FR" sz="2400" b="1" dirty="0" err="1">
                <a:solidFill>
                  <a:schemeClr val="bg1"/>
                </a:solidFill>
              </a:rPr>
              <a:t>BdR</a:t>
            </a:r>
            <a:r>
              <a:rPr lang="fr-FR" sz="2400" b="1" dirty="0">
                <a:solidFill>
                  <a:schemeClr val="bg1"/>
                </a:solidFill>
              </a:rPr>
              <a:t>	- Oui / Non ? </a:t>
            </a:r>
          </a:p>
          <a:p>
            <a:r>
              <a:rPr lang="fr-FR" sz="2400" b="1" dirty="0">
                <a:solidFill>
                  <a:schemeClr val="bg1"/>
                </a:solidFill>
              </a:rPr>
              <a:t>	- SAMLE				- Oui / Non ?</a:t>
            </a:r>
          </a:p>
          <a:p>
            <a:r>
              <a:rPr lang="fr-FR" sz="2400" b="1" dirty="0">
                <a:solidFill>
                  <a:schemeClr val="bg1"/>
                </a:solidFill>
              </a:rPr>
              <a:t>           - SF-Paris				- Oui </a:t>
            </a:r>
          </a:p>
          <a:p>
            <a:r>
              <a:rPr lang="fr-FR" sz="2400" b="1" dirty="0">
                <a:solidFill>
                  <a:schemeClr val="bg1"/>
                </a:solidFill>
              </a:rPr>
              <a:t>	- SF-Aubagne			- Oui</a:t>
            </a:r>
          </a:p>
          <a:p>
            <a:r>
              <a:rPr lang="fr-FR" sz="2400" b="1" dirty="0">
                <a:solidFill>
                  <a:schemeClr val="bg1"/>
                </a:solidFill>
              </a:rPr>
              <a:t>	- SN-PACA				- Oui</a:t>
            </a:r>
          </a:p>
          <a:p>
            <a:r>
              <a:rPr lang="fr-FR" sz="2400" b="1" dirty="0">
                <a:solidFill>
                  <a:schemeClr val="bg1"/>
                </a:solidFill>
              </a:rPr>
              <a:t>	- ACOMAR				- Oui / Non ?</a:t>
            </a:r>
          </a:p>
          <a:p>
            <a:r>
              <a:rPr lang="fr-FR" sz="2400" b="1" dirty="0">
                <a:solidFill>
                  <a:schemeClr val="bg1"/>
                </a:solidFill>
              </a:rPr>
              <a:t>	- AFN					-Non - Dissolution</a:t>
            </a:r>
          </a:p>
          <a:p>
            <a:r>
              <a:rPr lang="fr-FR" sz="2400" b="1" dirty="0">
                <a:solidFill>
                  <a:schemeClr val="bg1"/>
                </a:solidFill>
              </a:rPr>
              <a:t>	- UNC					- Non</a:t>
            </a:r>
          </a:p>
          <a:p>
            <a:r>
              <a:rPr lang="fr-FR" sz="2400" b="1" dirty="0">
                <a:solidFill>
                  <a:schemeClr val="bg1"/>
                </a:solidFill>
              </a:rPr>
              <a:t>	- AAMLE 				- Non </a:t>
            </a:r>
          </a:p>
          <a:p>
            <a:r>
              <a:rPr lang="fr-FR" sz="2400" b="1" dirty="0">
                <a:solidFill>
                  <a:schemeClr val="bg1"/>
                </a:solidFill>
              </a:rPr>
              <a:t>	- KB					- Oui</a:t>
            </a:r>
            <a:endParaRPr lang="fr-FR" sz="2400" dirty="0">
              <a:solidFill>
                <a:schemeClr val="bg1"/>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3925967" y="5998241"/>
            <a:ext cx="1143122" cy="759575"/>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6732240" y="5982507"/>
            <a:ext cx="1057357" cy="702586"/>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5105578" y="5705872"/>
            <a:ext cx="1461403" cy="1152128"/>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683568"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53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0EC5C5E-7EC9-9548-A24E-1E4FD7D8D0FC}"/>
              </a:ext>
            </a:extLst>
          </p:cNvPr>
          <p:cNvPicPr>
            <a:picLocks noChangeAspect="1"/>
          </p:cNvPicPr>
          <p:nvPr/>
        </p:nvPicPr>
        <p:blipFill>
          <a:blip r:embed="rId7"/>
          <a:stretch>
            <a:fillRect/>
          </a:stretch>
        </p:blipFill>
        <p:spPr>
          <a:xfrm>
            <a:off x="7884368" y="44624"/>
            <a:ext cx="1138541" cy="1087611"/>
          </a:xfrm>
          <a:prstGeom prst="rect">
            <a:avLst/>
          </a:prstGeom>
        </p:spPr>
      </p:pic>
    </p:spTree>
    <p:extLst>
      <p:ext uri="{BB962C8B-B14F-4D97-AF65-F5344CB8AC3E}">
        <p14:creationId xmlns:p14="http://schemas.microsoft.com/office/powerpoint/2010/main" val="2091500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9572"/>
            <a:ext cx="1416353" cy="12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91680" y="214467"/>
            <a:ext cx="525658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Affiliations</a:t>
            </a:r>
            <a:endParaRPr lang="fr-FR" sz="28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207963" y="924749"/>
            <a:ext cx="8684518" cy="489364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a:solidFill>
                  <a:schemeClr val="bg1"/>
                </a:solidFill>
              </a:rPr>
              <a:t>	- ASAF				- Oui</a:t>
            </a:r>
          </a:p>
          <a:p>
            <a:r>
              <a:rPr lang="fr-FR" sz="2400" b="1" dirty="0">
                <a:solidFill>
                  <a:schemeClr val="bg1"/>
                </a:solidFill>
              </a:rPr>
              <a:t>           - UDAC-13				- Oui</a:t>
            </a:r>
          </a:p>
          <a:p>
            <a:r>
              <a:rPr lang="fr-FR" sz="2400" b="1" dirty="0">
                <a:solidFill>
                  <a:schemeClr val="bg1"/>
                </a:solidFill>
              </a:rPr>
              <a:t>           - Coordination ACVG </a:t>
            </a:r>
            <a:r>
              <a:rPr lang="fr-FR" sz="2400" b="1" dirty="0" err="1">
                <a:solidFill>
                  <a:schemeClr val="bg1"/>
                </a:solidFill>
              </a:rPr>
              <a:t>BdR</a:t>
            </a:r>
            <a:r>
              <a:rPr lang="fr-FR" sz="2400" b="1" dirty="0">
                <a:solidFill>
                  <a:schemeClr val="bg1"/>
                </a:solidFill>
              </a:rPr>
              <a:t>	- Oui</a:t>
            </a:r>
          </a:p>
          <a:p>
            <a:r>
              <a:rPr lang="fr-FR" sz="2400" b="1" dirty="0">
                <a:solidFill>
                  <a:schemeClr val="bg1"/>
                </a:solidFill>
              </a:rPr>
              <a:t>	- SAMLE				</a:t>
            </a:r>
            <a:r>
              <a:rPr lang="fr-FR" sz="2400" b="1" dirty="0">
                <a:solidFill>
                  <a:schemeClr val="bg1"/>
                </a:solidFill>
                <a:highlight>
                  <a:srgbClr val="FFFF00"/>
                </a:highlight>
              </a:rPr>
              <a:t>- Non</a:t>
            </a:r>
          </a:p>
          <a:p>
            <a:r>
              <a:rPr lang="fr-FR" sz="2400" b="1" dirty="0">
                <a:solidFill>
                  <a:schemeClr val="bg1"/>
                </a:solidFill>
              </a:rPr>
              <a:t>           - SF-Paris				- Oui </a:t>
            </a:r>
          </a:p>
          <a:p>
            <a:r>
              <a:rPr lang="fr-FR" sz="2400" b="1" dirty="0">
                <a:solidFill>
                  <a:schemeClr val="bg1"/>
                </a:solidFill>
              </a:rPr>
              <a:t>	- SF-Aubagne			- Oui</a:t>
            </a:r>
          </a:p>
          <a:p>
            <a:r>
              <a:rPr lang="fr-FR" sz="2400" b="1" dirty="0">
                <a:solidFill>
                  <a:schemeClr val="bg1"/>
                </a:solidFill>
              </a:rPr>
              <a:t>	- SN-PACA				- Oui</a:t>
            </a:r>
          </a:p>
          <a:p>
            <a:r>
              <a:rPr lang="fr-FR" sz="2400" b="1" dirty="0">
                <a:solidFill>
                  <a:schemeClr val="bg1"/>
                </a:solidFill>
              </a:rPr>
              <a:t>	- ACOMAR				</a:t>
            </a:r>
            <a:r>
              <a:rPr lang="fr-FR" sz="2400" b="1" dirty="0">
                <a:solidFill>
                  <a:schemeClr val="bg1"/>
                </a:solidFill>
                <a:highlight>
                  <a:srgbClr val="FFFF00"/>
                </a:highlight>
              </a:rPr>
              <a:t>- Non </a:t>
            </a:r>
          </a:p>
          <a:p>
            <a:r>
              <a:rPr lang="fr-FR" sz="2400" b="1" dirty="0">
                <a:solidFill>
                  <a:schemeClr val="bg1"/>
                </a:solidFill>
              </a:rPr>
              <a:t>	- AFN					</a:t>
            </a:r>
            <a:r>
              <a:rPr lang="fr-FR" sz="2400" b="1" dirty="0">
                <a:solidFill>
                  <a:schemeClr val="bg1"/>
                </a:solidFill>
                <a:highlight>
                  <a:srgbClr val="FFFF00"/>
                </a:highlight>
              </a:rPr>
              <a:t>- Non</a:t>
            </a:r>
          </a:p>
          <a:p>
            <a:r>
              <a:rPr lang="fr-FR" sz="2400" b="1" dirty="0">
                <a:solidFill>
                  <a:schemeClr val="bg1"/>
                </a:solidFill>
              </a:rPr>
              <a:t>	- UNC					</a:t>
            </a:r>
            <a:r>
              <a:rPr lang="fr-FR" sz="2400" b="1" dirty="0">
                <a:solidFill>
                  <a:schemeClr val="bg1"/>
                </a:solidFill>
                <a:highlight>
                  <a:srgbClr val="FFFF00"/>
                </a:highlight>
              </a:rPr>
              <a:t>- Non</a:t>
            </a:r>
          </a:p>
          <a:p>
            <a:r>
              <a:rPr lang="fr-FR" sz="2400" b="1" dirty="0">
                <a:solidFill>
                  <a:schemeClr val="bg1"/>
                </a:solidFill>
              </a:rPr>
              <a:t>	- AAMLE 				</a:t>
            </a:r>
            <a:r>
              <a:rPr lang="fr-FR" sz="2400" b="1" dirty="0">
                <a:solidFill>
                  <a:schemeClr val="bg1"/>
                </a:solidFill>
                <a:highlight>
                  <a:srgbClr val="FFFF00"/>
                </a:highlight>
              </a:rPr>
              <a:t>- Non </a:t>
            </a:r>
          </a:p>
          <a:p>
            <a:r>
              <a:rPr lang="fr-FR" sz="2400" b="1" dirty="0">
                <a:solidFill>
                  <a:schemeClr val="bg1"/>
                </a:solidFill>
              </a:rPr>
              <a:t>	- KB					- Oui</a:t>
            </a:r>
          </a:p>
          <a:p>
            <a:r>
              <a:rPr lang="fr-FR" sz="2400" b="1" dirty="0">
                <a:solidFill>
                  <a:schemeClr val="bg1"/>
                </a:solidFill>
              </a:rPr>
              <a:t>           - Mémorial Normandie-Niemen  - Oui  </a:t>
            </a:r>
            <a:endParaRPr lang="fr-FR" sz="2400" dirty="0">
              <a:solidFill>
                <a:schemeClr val="bg1"/>
              </a:solidFill>
            </a:endParaRPr>
          </a:p>
        </p:txBody>
      </p:sp>
      <p:pic>
        <p:nvPicPr>
          <p:cNvPr id="2" name="Image 1">
            <a:extLst>
              <a:ext uri="{FF2B5EF4-FFF2-40B4-BE49-F238E27FC236}">
                <a16:creationId xmlns:a16="http://schemas.microsoft.com/office/drawing/2014/main" id="{3DD32E40-8118-1C45-B797-E88136893B1F}"/>
              </a:ext>
            </a:extLst>
          </p:cNvPr>
          <p:cNvPicPr>
            <a:picLocks noChangeAspect="1"/>
          </p:cNvPicPr>
          <p:nvPr/>
        </p:nvPicPr>
        <p:blipFill>
          <a:blip r:embed="rId5"/>
          <a:stretch>
            <a:fillRect/>
          </a:stretch>
        </p:blipFill>
        <p:spPr>
          <a:xfrm>
            <a:off x="3577725" y="6219125"/>
            <a:ext cx="850259" cy="564975"/>
          </a:xfrm>
          <a:prstGeom prst="rect">
            <a:avLst/>
          </a:prstGeom>
        </p:spPr>
      </p:pic>
      <p:pic>
        <p:nvPicPr>
          <p:cNvPr id="3" name="Image 2">
            <a:extLst>
              <a:ext uri="{FF2B5EF4-FFF2-40B4-BE49-F238E27FC236}">
                <a16:creationId xmlns:a16="http://schemas.microsoft.com/office/drawing/2014/main" id="{D87493B5-4178-BD4F-9237-79BAB717860F}"/>
              </a:ext>
            </a:extLst>
          </p:cNvPr>
          <p:cNvPicPr>
            <a:picLocks noChangeAspect="1"/>
          </p:cNvPicPr>
          <p:nvPr/>
        </p:nvPicPr>
        <p:blipFill>
          <a:blip r:embed="rId5"/>
          <a:stretch>
            <a:fillRect/>
          </a:stretch>
        </p:blipFill>
        <p:spPr>
          <a:xfrm>
            <a:off x="5580112" y="6219125"/>
            <a:ext cx="890308" cy="591586"/>
          </a:xfrm>
          <a:prstGeom prst="rect">
            <a:avLst/>
          </a:prstGeom>
        </p:spPr>
      </p:pic>
      <p:pic>
        <p:nvPicPr>
          <p:cNvPr id="4" name="Image 3">
            <a:extLst>
              <a:ext uri="{FF2B5EF4-FFF2-40B4-BE49-F238E27FC236}">
                <a16:creationId xmlns:a16="http://schemas.microsoft.com/office/drawing/2014/main" id="{B27D396F-F24F-1749-8466-4A0AA21FC447}"/>
              </a:ext>
            </a:extLst>
          </p:cNvPr>
          <p:cNvPicPr>
            <a:picLocks noChangeAspect="1"/>
          </p:cNvPicPr>
          <p:nvPr/>
        </p:nvPicPr>
        <p:blipFill>
          <a:blip r:embed="rId6"/>
          <a:stretch>
            <a:fillRect/>
          </a:stretch>
        </p:blipFill>
        <p:spPr>
          <a:xfrm>
            <a:off x="4640268" y="6219125"/>
            <a:ext cx="781991" cy="616500"/>
          </a:xfrm>
          <a:prstGeom prst="rect">
            <a:avLst/>
          </a:prstGeom>
        </p:spPr>
      </p:pic>
      <p:sp>
        <p:nvSpPr>
          <p:cNvPr id="14" name="Rectangle 13">
            <a:extLst>
              <a:ext uri="{FF2B5EF4-FFF2-40B4-BE49-F238E27FC236}">
                <a16:creationId xmlns:a16="http://schemas.microsoft.com/office/drawing/2014/main" id="{9AFFA3A2-1E54-B94F-9DD9-DFBC030A8D55}"/>
              </a:ext>
            </a:extLst>
          </p:cNvPr>
          <p:cNvSpPr/>
          <p:nvPr/>
        </p:nvSpPr>
        <p:spPr>
          <a:xfrm>
            <a:off x="683568"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54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408A7DA-64FE-034F-BA58-53BA8DA83E19}"/>
              </a:ext>
            </a:extLst>
          </p:cNvPr>
          <p:cNvPicPr>
            <a:picLocks noChangeAspect="1"/>
          </p:cNvPicPr>
          <p:nvPr/>
        </p:nvPicPr>
        <p:blipFill>
          <a:blip r:embed="rId7"/>
          <a:stretch>
            <a:fillRect/>
          </a:stretch>
        </p:blipFill>
        <p:spPr>
          <a:xfrm>
            <a:off x="7508323" y="100200"/>
            <a:ext cx="1600181" cy="1528600"/>
          </a:xfrm>
          <a:prstGeom prst="rect">
            <a:avLst/>
          </a:prstGeom>
        </p:spPr>
      </p:pic>
    </p:spTree>
    <p:extLst>
      <p:ext uri="{BB962C8B-B14F-4D97-AF65-F5344CB8AC3E}">
        <p14:creationId xmlns:p14="http://schemas.microsoft.com/office/powerpoint/2010/main" val="1614942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9572"/>
            <a:ext cx="1416353" cy="12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91680" y="214467"/>
            <a:ext cx="525658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Nos membres d’honneur </a:t>
            </a:r>
            <a:endParaRPr lang="fr-FR" sz="28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207963" y="1242040"/>
            <a:ext cx="8684518" cy="535531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a:solidFill>
                  <a:srgbClr val="FFFF00"/>
                </a:solidFill>
              </a:rPr>
              <a:t>Docteur Jean-Paul BRESSIN</a:t>
            </a:r>
          </a:p>
          <a:p>
            <a:r>
              <a:rPr lang="fr-FR" b="1" dirty="0">
                <a:solidFill>
                  <a:srgbClr val="FFFF00"/>
                </a:solidFill>
              </a:rPr>
              <a:t>Général Jean-Paul ANDREOLI</a:t>
            </a:r>
            <a:endParaRPr lang="fr-FR" dirty="0">
              <a:solidFill>
                <a:srgbClr val="FFFF00"/>
              </a:solidFill>
            </a:endParaRPr>
          </a:p>
          <a:p>
            <a:r>
              <a:rPr lang="fr-FR" b="1" dirty="0">
                <a:solidFill>
                  <a:srgbClr val="FFFF00"/>
                </a:solidFill>
              </a:rPr>
              <a:t>Général Jean-Bernard PINATEL </a:t>
            </a:r>
            <a:endParaRPr lang="fr-FR" dirty="0">
              <a:solidFill>
                <a:srgbClr val="FFFF00"/>
              </a:solidFill>
            </a:endParaRPr>
          </a:p>
          <a:p>
            <a:r>
              <a:rPr lang="fr-FR" b="1" dirty="0">
                <a:solidFill>
                  <a:srgbClr val="FFFF00"/>
                </a:solidFill>
              </a:rPr>
              <a:t>Général Henri ROURE</a:t>
            </a:r>
            <a:endParaRPr lang="fr-FR" dirty="0">
              <a:solidFill>
                <a:srgbClr val="FFFF00"/>
              </a:solidFill>
            </a:endParaRPr>
          </a:p>
          <a:p>
            <a:r>
              <a:rPr lang="fr-FR" b="1" dirty="0">
                <a:solidFill>
                  <a:srgbClr val="FFFF00"/>
                </a:solidFill>
              </a:rPr>
              <a:t>Général GALTIER Davier (Gendarmerie) </a:t>
            </a:r>
            <a:endParaRPr lang="fr-FR" dirty="0">
              <a:solidFill>
                <a:srgbClr val="FFFF00"/>
              </a:solidFill>
            </a:endParaRPr>
          </a:p>
          <a:p>
            <a:r>
              <a:rPr lang="fr-FR" b="1" dirty="0">
                <a:solidFill>
                  <a:srgbClr val="FFFF00"/>
                </a:solidFill>
              </a:rPr>
              <a:t>IGA LALLE Pascal  (médaillé)</a:t>
            </a:r>
            <a:endParaRPr lang="fr-FR" dirty="0">
              <a:solidFill>
                <a:srgbClr val="FFFF00"/>
              </a:solidFill>
            </a:endParaRPr>
          </a:p>
          <a:p>
            <a:r>
              <a:rPr lang="fr-FR" b="1" dirty="0">
                <a:solidFill>
                  <a:srgbClr val="FFFF00"/>
                </a:solidFill>
              </a:rPr>
              <a:t>Préfet de Police (h) MARION Roger</a:t>
            </a:r>
            <a:endParaRPr lang="fr-FR" dirty="0">
              <a:solidFill>
                <a:srgbClr val="FFFF00"/>
              </a:solidFill>
            </a:endParaRPr>
          </a:p>
          <a:p>
            <a:r>
              <a:rPr lang="fr-FR" b="1" dirty="0" err="1">
                <a:solidFill>
                  <a:srgbClr val="FFFF00"/>
                </a:solidFill>
              </a:rPr>
              <a:t>Lcl</a:t>
            </a:r>
            <a:r>
              <a:rPr lang="fr-FR" b="1" dirty="0">
                <a:solidFill>
                  <a:srgbClr val="FFFF00"/>
                </a:solidFill>
              </a:rPr>
              <a:t> NEUVILLE Pierre-François, Doyen 99 ans, écrivain essayiste, (médaillé) </a:t>
            </a:r>
            <a:endParaRPr lang="fr-FR" dirty="0">
              <a:solidFill>
                <a:srgbClr val="FFFF00"/>
              </a:solidFill>
            </a:endParaRPr>
          </a:p>
          <a:p>
            <a:r>
              <a:rPr lang="fr-FR" b="1" dirty="0">
                <a:solidFill>
                  <a:srgbClr val="FFFF00"/>
                </a:solidFill>
              </a:rPr>
              <a:t>Juge BRUGUIRE  Jean-Louis écrivain essayiste, </a:t>
            </a:r>
            <a:endParaRPr lang="fr-FR" dirty="0">
              <a:solidFill>
                <a:srgbClr val="FFFF00"/>
              </a:solidFill>
            </a:endParaRPr>
          </a:p>
          <a:p>
            <a:r>
              <a:rPr lang="fr-FR" b="1" dirty="0">
                <a:solidFill>
                  <a:srgbClr val="FFFF00"/>
                </a:solidFill>
              </a:rPr>
              <a:t>Mr VERNES  Michel, écrivain essayiste,</a:t>
            </a:r>
            <a:endParaRPr lang="fr-FR" dirty="0">
              <a:solidFill>
                <a:srgbClr val="FFFF00"/>
              </a:solidFill>
            </a:endParaRPr>
          </a:p>
          <a:p>
            <a:r>
              <a:rPr lang="fr-FR" b="1" dirty="0">
                <a:solidFill>
                  <a:srgbClr val="FFFF00"/>
                </a:solidFill>
              </a:rPr>
              <a:t>Dr SEMENOV Stéphane (médaillé) </a:t>
            </a:r>
            <a:endParaRPr lang="fr-FR" dirty="0">
              <a:solidFill>
                <a:srgbClr val="FFFF00"/>
              </a:solidFill>
            </a:endParaRPr>
          </a:p>
          <a:p>
            <a:r>
              <a:rPr lang="fr-FR" b="1" dirty="0">
                <a:solidFill>
                  <a:srgbClr val="FFFF00"/>
                </a:solidFill>
              </a:rPr>
              <a:t>Me Michaël LABAKY, </a:t>
            </a:r>
            <a:endParaRPr lang="fr-FR" dirty="0">
              <a:solidFill>
                <a:srgbClr val="FFFF00"/>
              </a:solidFill>
            </a:endParaRPr>
          </a:p>
          <a:p>
            <a:r>
              <a:rPr lang="fr-FR" b="1" dirty="0">
                <a:solidFill>
                  <a:srgbClr val="FFFF00"/>
                </a:solidFill>
              </a:rPr>
              <a:t>Me DE BEAUREGARD Henri </a:t>
            </a:r>
            <a:endParaRPr lang="fr-FR" dirty="0">
              <a:solidFill>
                <a:srgbClr val="FFFF00"/>
              </a:solidFill>
            </a:endParaRPr>
          </a:p>
          <a:p>
            <a:r>
              <a:rPr lang="fr-FR" b="1" dirty="0">
                <a:solidFill>
                  <a:srgbClr val="FFFF00"/>
                </a:solidFill>
              </a:rPr>
              <a:t>Professeur SALIOU Pierre</a:t>
            </a:r>
            <a:endParaRPr lang="fr-FR" dirty="0">
              <a:solidFill>
                <a:srgbClr val="FFFF00"/>
              </a:solidFill>
            </a:endParaRPr>
          </a:p>
          <a:p>
            <a:r>
              <a:rPr lang="fr-FR" b="1" dirty="0">
                <a:solidFill>
                  <a:srgbClr val="FFFF00"/>
                </a:solidFill>
              </a:rPr>
              <a:t>Docteur MILLELIRI Jean-Marie</a:t>
            </a:r>
            <a:endParaRPr lang="fr-FR" dirty="0">
              <a:solidFill>
                <a:srgbClr val="FFFF00"/>
              </a:solidFill>
            </a:endParaRPr>
          </a:p>
          <a:p>
            <a:r>
              <a:rPr lang="fr-FR" b="1" dirty="0">
                <a:solidFill>
                  <a:srgbClr val="FFFF00"/>
                </a:solidFill>
              </a:rPr>
              <a:t>Professeur LUGAN Bernard, écrivain essayiste, </a:t>
            </a:r>
            <a:endParaRPr lang="fr-FR" dirty="0">
              <a:solidFill>
                <a:srgbClr val="FFFF00"/>
              </a:solidFill>
            </a:endParaRPr>
          </a:p>
          <a:p>
            <a:r>
              <a:rPr lang="fr-FR" b="1" dirty="0">
                <a:solidFill>
                  <a:srgbClr val="FFFF00"/>
                </a:solidFill>
              </a:rPr>
              <a:t>Professeur D’ARRIGO José  (médaillé)</a:t>
            </a:r>
            <a:endParaRPr lang="fr-FR" dirty="0">
              <a:solidFill>
                <a:srgbClr val="FFFF00"/>
              </a:solidFill>
            </a:endParaRPr>
          </a:p>
          <a:p>
            <a:r>
              <a:rPr lang="fr-FR" b="1" dirty="0">
                <a:solidFill>
                  <a:srgbClr val="FFFF00"/>
                </a:solidFill>
              </a:rPr>
              <a:t>Monsieur CHAUVEL Patrick, Photo-reporteur de guerre, ancien de Kolwezi</a:t>
            </a:r>
            <a:endParaRPr lang="fr-FR" dirty="0">
              <a:solidFill>
                <a:srgbClr val="FFFF00"/>
              </a:solidFill>
            </a:endParaRPr>
          </a:p>
          <a:p>
            <a:r>
              <a:rPr lang="fr-FR" b="1" dirty="0">
                <a:solidFill>
                  <a:srgbClr val="FFFF00"/>
                </a:solidFill>
              </a:rPr>
              <a:t>Monsieur BOULANGER Louis (notre membre rescapé civil de Kolwezi) </a:t>
            </a:r>
            <a:endParaRPr lang="fr-FR" dirty="0">
              <a:solidFill>
                <a:srgbClr val="FFFF00"/>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3016034"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55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408A7DA-64FE-034F-BA58-53BA8DA83E19}"/>
              </a:ext>
            </a:extLst>
          </p:cNvPr>
          <p:cNvPicPr>
            <a:picLocks noChangeAspect="1"/>
          </p:cNvPicPr>
          <p:nvPr/>
        </p:nvPicPr>
        <p:blipFill>
          <a:blip r:embed="rId5"/>
          <a:stretch>
            <a:fillRect/>
          </a:stretch>
        </p:blipFill>
        <p:spPr>
          <a:xfrm>
            <a:off x="7374766" y="44624"/>
            <a:ext cx="1733739" cy="1656184"/>
          </a:xfrm>
          <a:prstGeom prst="rect">
            <a:avLst/>
          </a:prstGeom>
        </p:spPr>
      </p:pic>
    </p:spTree>
    <p:extLst>
      <p:ext uri="{BB962C8B-B14F-4D97-AF65-F5344CB8AC3E}">
        <p14:creationId xmlns:p14="http://schemas.microsoft.com/office/powerpoint/2010/main" val="2794348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70384"/>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9572"/>
            <a:ext cx="1416353" cy="12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91680" y="214467"/>
            <a:ext cx="5256585"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Nos membres d’honneur suite  </a:t>
            </a:r>
            <a:endParaRPr lang="fr-FR" sz="24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107504" y="1124744"/>
            <a:ext cx="8806754" cy="34163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b="1" dirty="0">
                <a:solidFill>
                  <a:srgbClr val="FFFF00"/>
                </a:solidFill>
              </a:rPr>
              <a:t>Monsieur  Max DE REGGI chercheur CNRS (MAV)  </a:t>
            </a:r>
            <a:endParaRPr lang="fr-FR" dirty="0">
              <a:solidFill>
                <a:srgbClr val="FFFF00"/>
              </a:solidFill>
            </a:endParaRPr>
          </a:p>
          <a:p>
            <a:r>
              <a:rPr lang="fr-FR" b="1" dirty="0">
                <a:solidFill>
                  <a:srgbClr val="FFFF00"/>
                </a:solidFill>
              </a:rPr>
              <a:t>Monsieur Luc MARY écrivain essayiste,  </a:t>
            </a:r>
            <a:endParaRPr lang="fr-FR" dirty="0">
              <a:solidFill>
                <a:srgbClr val="FFFF00"/>
              </a:solidFill>
            </a:endParaRPr>
          </a:p>
          <a:p>
            <a:r>
              <a:rPr lang="fr-FR" b="1" dirty="0">
                <a:solidFill>
                  <a:srgbClr val="FFFF00"/>
                </a:solidFill>
              </a:rPr>
              <a:t>Mme Nadine TOUZEAU, (Profiler)</a:t>
            </a:r>
            <a:endParaRPr lang="fr-FR" dirty="0">
              <a:solidFill>
                <a:srgbClr val="FFFF00"/>
              </a:solidFill>
            </a:endParaRPr>
          </a:p>
          <a:p>
            <a:r>
              <a:rPr lang="fr-FR" b="1" dirty="0">
                <a:solidFill>
                  <a:srgbClr val="FFFF00"/>
                </a:solidFill>
              </a:rPr>
              <a:t>Mme Stéphanie GIBAUD, écrivain essayiste, </a:t>
            </a:r>
            <a:endParaRPr lang="fr-FR" dirty="0">
              <a:solidFill>
                <a:srgbClr val="FFFF00"/>
              </a:solidFill>
            </a:endParaRPr>
          </a:p>
          <a:p>
            <a:endParaRPr lang="fr-FR" dirty="0">
              <a:solidFill>
                <a:srgbClr val="FFFF00"/>
              </a:solidFill>
            </a:endParaRPr>
          </a:p>
          <a:p>
            <a:r>
              <a:rPr lang="fr-FR" b="1" u="sng" dirty="0">
                <a:solidFill>
                  <a:srgbClr val="FFFF00"/>
                </a:solidFill>
              </a:rPr>
              <a:t>Élus ou anciens élus membres d’honneur</a:t>
            </a:r>
            <a:r>
              <a:rPr lang="fr-FR" b="1" dirty="0">
                <a:solidFill>
                  <a:srgbClr val="FFFF00"/>
                </a:solidFill>
              </a:rPr>
              <a:t>: </a:t>
            </a:r>
            <a:endParaRPr lang="fr-FR" dirty="0">
              <a:solidFill>
                <a:srgbClr val="FFFF00"/>
              </a:solidFill>
            </a:endParaRPr>
          </a:p>
          <a:p>
            <a:endParaRPr lang="fr-FR" dirty="0">
              <a:solidFill>
                <a:srgbClr val="FFFF00"/>
              </a:solidFill>
            </a:endParaRPr>
          </a:p>
          <a:p>
            <a:r>
              <a:rPr lang="fr-FR" b="1" dirty="0">
                <a:solidFill>
                  <a:srgbClr val="FFFF00"/>
                </a:solidFill>
              </a:rPr>
              <a:t>Sénateur (h) Jean-François PICHERAL (AOLE) </a:t>
            </a:r>
          </a:p>
          <a:p>
            <a:r>
              <a:rPr lang="fr-FR" b="1" dirty="0">
                <a:solidFill>
                  <a:srgbClr val="FFFF00"/>
                </a:solidFill>
              </a:rPr>
              <a:t>Mr Lionel ROYER-PERAUT, Maire du 9e et 10e </a:t>
            </a:r>
            <a:r>
              <a:rPr lang="fr-FR" b="1" dirty="0" err="1">
                <a:solidFill>
                  <a:srgbClr val="FFFF00"/>
                </a:solidFill>
              </a:rPr>
              <a:t>arr</a:t>
            </a:r>
            <a:r>
              <a:rPr lang="fr-FR" b="1" dirty="0">
                <a:solidFill>
                  <a:srgbClr val="FFFF00"/>
                </a:solidFill>
              </a:rPr>
              <a:t> - Marseille</a:t>
            </a:r>
            <a:endParaRPr lang="fr-FR" dirty="0">
              <a:solidFill>
                <a:srgbClr val="FFFF00"/>
              </a:solidFill>
            </a:endParaRPr>
          </a:p>
          <a:p>
            <a:r>
              <a:rPr lang="fr-FR" b="1" dirty="0">
                <a:solidFill>
                  <a:srgbClr val="FFFF00"/>
                </a:solidFill>
              </a:rPr>
              <a:t>Mr Guy TEISSIER, Député de Bouches du Rhône </a:t>
            </a:r>
            <a:endParaRPr lang="fr-FR" dirty="0">
              <a:solidFill>
                <a:srgbClr val="FFFF00"/>
              </a:solidFill>
            </a:endParaRPr>
          </a:p>
          <a:p>
            <a:r>
              <a:rPr lang="fr-FR" b="1" dirty="0">
                <a:solidFill>
                  <a:srgbClr val="FFFF00"/>
                </a:solidFill>
              </a:rPr>
              <a:t>Dr Renaud MUSELIER, Président région Grand Sud </a:t>
            </a:r>
            <a:endParaRPr lang="fr-FR" dirty="0">
              <a:solidFill>
                <a:srgbClr val="FFFF00"/>
              </a:solidFill>
            </a:endParaRPr>
          </a:p>
          <a:p>
            <a:r>
              <a:rPr lang="fr-FR" b="1" dirty="0" err="1">
                <a:solidFill>
                  <a:srgbClr val="FFFF00"/>
                </a:solidFill>
              </a:rPr>
              <a:t>Lcl</a:t>
            </a:r>
            <a:r>
              <a:rPr lang="fr-FR" b="1" dirty="0">
                <a:solidFill>
                  <a:srgbClr val="FFFF00"/>
                </a:solidFill>
              </a:rPr>
              <a:t> (RC) Jacques VISCONTI, Président ANMONM 13 </a:t>
            </a:r>
            <a:endParaRPr lang="fr-FR" dirty="0">
              <a:solidFill>
                <a:srgbClr val="FFFF00"/>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3073936" y="6598664"/>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56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408A7DA-64FE-034F-BA58-53BA8DA83E19}"/>
              </a:ext>
            </a:extLst>
          </p:cNvPr>
          <p:cNvPicPr>
            <a:picLocks noChangeAspect="1"/>
          </p:cNvPicPr>
          <p:nvPr/>
        </p:nvPicPr>
        <p:blipFill>
          <a:blip r:embed="rId5"/>
          <a:stretch>
            <a:fillRect/>
          </a:stretch>
        </p:blipFill>
        <p:spPr>
          <a:xfrm>
            <a:off x="7508323" y="100200"/>
            <a:ext cx="1600181" cy="152860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01AFD95E-E98B-7D44-8F19-12D9913A83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5084" y="4568447"/>
            <a:ext cx="3387076" cy="2075086"/>
          </a:xfrm>
          <a:prstGeom prst="rect">
            <a:avLst/>
          </a:prstGeom>
        </p:spPr>
      </p:pic>
    </p:spTree>
    <p:extLst>
      <p:ext uri="{BB962C8B-B14F-4D97-AF65-F5344CB8AC3E}">
        <p14:creationId xmlns:p14="http://schemas.microsoft.com/office/powerpoint/2010/main" val="2009965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0" name="Rectangle 9">
            <a:extLst>
              <a:ext uri="{FF2B5EF4-FFF2-40B4-BE49-F238E27FC236}">
                <a16:creationId xmlns:a16="http://schemas.microsoft.com/office/drawing/2014/main" id="{9CA22DE4-30BF-1741-B9A8-B488FC7C6414}"/>
              </a:ext>
            </a:extLst>
          </p:cNvPr>
          <p:cNvSpPr/>
          <p:nvPr/>
        </p:nvSpPr>
        <p:spPr>
          <a:xfrm>
            <a:off x="1835696" y="81022"/>
            <a:ext cx="5256585"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Nouveaux membres à vie MAV  </a:t>
            </a:r>
            <a:endParaRPr lang="fr-FR" sz="24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3073936" y="6598664"/>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57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408A7DA-64FE-034F-BA58-53BA8DA83E19}"/>
              </a:ext>
            </a:extLst>
          </p:cNvPr>
          <p:cNvPicPr>
            <a:picLocks noChangeAspect="1"/>
          </p:cNvPicPr>
          <p:nvPr/>
        </p:nvPicPr>
        <p:blipFill>
          <a:blip r:embed="rId4"/>
          <a:stretch>
            <a:fillRect/>
          </a:stretch>
        </p:blipFill>
        <p:spPr>
          <a:xfrm>
            <a:off x="8316416" y="100200"/>
            <a:ext cx="792088" cy="756655"/>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C8D95A47-F3FB-7D49-A92B-A38E9307B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8" y="505673"/>
            <a:ext cx="3213100" cy="19685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D348F546-FD1F-9740-AC3E-4AC12F687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6411" y="521306"/>
            <a:ext cx="3213100" cy="196850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2BA32664-0506-4041-A5C3-2884FA530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656" y="2542337"/>
            <a:ext cx="3213100" cy="1968500"/>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2DC246B8-DC05-BB48-9EB6-CBE4E9F471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5044" y="2640674"/>
            <a:ext cx="3213100" cy="1968500"/>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27B4D2D0-928C-994D-9EBD-327B399726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88" y="4636359"/>
            <a:ext cx="3213100" cy="1968500"/>
          </a:xfrm>
          <a:prstGeom prst="rect">
            <a:avLst/>
          </a:prstGeom>
        </p:spPr>
      </p:pic>
      <p:pic>
        <p:nvPicPr>
          <p:cNvPr id="23" name="Image 22">
            <a:extLst>
              <a:ext uri="{FF2B5EF4-FFF2-40B4-BE49-F238E27FC236}">
                <a16:creationId xmlns:a16="http://schemas.microsoft.com/office/drawing/2014/main" id="{FE4D1429-6005-424C-839A-18A365F6DE9C}"/>
              </a:ext>
            </a:extLst>
          </p:cNvPr>
          <p:cNvPicPr>
            <a:picLocks noChangeAspect="1"/>
          </p:cNvPicPr>
          <p:nvPr/>
        </p:nvPicPr>
        <p:blipFill>
          <a:blip r:embed="rId4"/>
          <a:stretch>
            <a:fillRect/>
          </a:stretch>
        </p:blipFill>
        <p:spPr>
          <a:xfrm>
            <a:off x="67002" y="8461"/>
            <a:ext cx="483067" cy="461458"/>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4CFD476A-5B11-D642-9BD7-D08F1FD663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2147" y="4708016"/>
            <a:ext cx="3213100" cy="1968500"/>
          </a:xfrm>
          <a:prstGeom prst="rect">
            <a:avLst/>
          </a:prstGeom>
        </p:spPr>
      </p:pic>
    </p:spTree>
    <p:extLst>
      <p:ext uri="{BB962C8B-B14F-4D97-AF65-F5344CB8AC3E}">
        <p14:creationId xmlns:p14="http://schemas.microsoft.com/office/powerpoint/2010/main" val="2708483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9572"/>
            <a:ext cx="1416353" cy="12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91680" y="214467"/>
            <a:ext cx="5256585"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rgbClr val="FFFF00"/>
                </a:solidFill>
              </a:rPr>
              <a:t>Les membres bienfaiteurs :</a:t>
            </a:r>
            <a:endParaRPr lang="fr-FR" sz="2400" dirty="0">
              <a:solidFill>
                <a:srgbClr val="FFFF00"/>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323528" y="1906355"/>
            <a:ext cx="8684518" cy="338554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br>
              <a:rPr lang="fr-FR" dirty="0">
                <a:highlight>
                  <a:srgbClr val="FFFF00"/>
                </a:highlight>
              </a:rPr>
            </a:br>
            <a:endParaRPr lang="fr-FR" dirty="0">
              <a:highlight>
                <a:srgbClr val="FFFF00"/>
              </a:highlight>
            </a:endParaRPr>
          </a:p>
          <a:p>
            <a:r>
              <a:rPr lang="fr-FR" sz="3200" b="1" dirty="0">
                <a:solidFill>
                  <a:srgbClr val="FFFF00"/>
                </a:solidFill>
              </a:rPr>
              <a:t>Mgr le Chanoine Jean-Pierre ELLUL   </a:t>
            </a:r>
          </a:p>
          <a:p>
            <a:r>
              <a:rPr lang="fr-FR" sz="3200" b="1" dirty="0">
                <a:solidFill>
                  <a:srgbClr val="FFFF00"/>
                </a:solidFill>
              </a:rPr>
              <a:t>(médaillé MAV) 21 ans de services </a:t>
            </a:r>
          </a:p>
          <a:p>
            <a:endParaRPr lang="fr-FR" sz="3200" dirty="0">
              <a:highlight>
                <a:srgbClr val="FFFF00"/>
              </a:highlight>
            </a:endParaRPr>
          </a:p>
          <a:p>
            <a:r>
              <a:rPr lang="fr-FR" sz="3200" b="1" dirty="0" err="1">
                <a:solidFill>
                  <a:srgbClr val="FFFF00"/>
                </a:solidFill>
              </a:rPr>
              <a:t>Lcl</a:t>
            </a:r>
            <a:r>
              <a:rPr lang="fr-FR" sz="3200" b="1" dirty="0">
                <a:solidFill>
                  <a:srgbClr val="FFFF00"/>
                </a:solidFill>
              </a:rPr>
              <a:t> Christian SABATIER   </a:t>
            </a:r>
          </a:p>
          <a:p>
            <a:r>
              <a:rPr lang="fr-FR" sz="3200" b="1" dirty="0">
                <a:solidFill>
                  <a:srgbClr val="FFFF00"/>
                </a:solidFill>
              </a:rPr>
              <a:t>(médaillé MAV) 20 ans de services </a:t>
            </a:r>
            <a:endParaRPr lang="fr-FR" sz="3200" dirty="0">
              <a:solidFill>
                <a:srgbClr val="FFFF00"/>
              </a:solidFill>
            </a:endParaRPr>
          </a:p>
          <a:p>
            <a:endParaRPr lang="fr-FR" b="1"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683568"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58 Lcl Constantin LIANOS 17 12 2021</a:t>
            </a:r>
            <a:endParaRPr lang="fr-FR" sz="1000" dirty="0">
              <a:solidFill>
                <a:schemeClr val="bg1"/>
              </a:solidFill>
            </a:endParaRPr>
          </a:p>
        </p:txBody>
      </p:sp>
      <p:pic>
        <p:nvPicPr>
          <p:cNvPr id="15" name="Image 14">
            <a:extLst>
              <a:ext uri="{FF2B5EF4-FFF2-40B4-BE49-F238E27FC236}">
                <a16:creationId xmlns:a16="http://schemas.microsoft.com/office/drawing/2014/main" id="{D408A7DA-64FE-034F-BA58-53BA8DA83E19}"/>
              </a:ext>
            </a:extLst>
          </p:cNvPr>
          <p:cNvPicPr>
            <a:picLocks noChangeAspect="1"/>
          </p:cNvPicPr>
          <p:nvPr/>
        </p:nvPicPr>
        <p:blipFill>
          <a:blip r:embed="rId5"/>
          <a:stretch>
            <a:fillRect/>
          </a:stretch>
        </p:blipFill>
        <p:spPr>
          <a:xfrm>
            <a:off x="7508323" y="100200"/>
            <a:ext cx="1600181" cy="1528600"/>
          </a:xfrm>
          <a:prstGeom prst="rect">
            <a:avLst/>
          </a:prstGeom>
        </p:spPr>
      </p:pic>
    </p:spTree>
    <p:extLst>
      <p:ext uri="{BB962C8B-B14F-4D97-AF65-F5344CB8AC3E}">
        <p14:creationId xmlns:p14="http://schemas.microsoft.com/office/powerpoint/2010/main" val="161966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686445" cy="15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2195736" y="44624"/>
            <a:ext cx="4680520"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a:solidFill>
                  <a:schemeClr val="bg1"/>
                </a:solidFill>
              </a:rPr>
              <a:t>VOS QUESTIONS </a:t>
            </a:r>
            <a:endParaRPr lang="fr-FR" sz="36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59 Lcl Constantin LIANOS 17 12 2021</a:t>
            </a:r>
            <a:endParaRPr lang="fr-FR" sz="1000" dirty="0">
              <a:solidFill>
                <a:schemeClr val="bg1"/>
              </a:solidFill>
            </a:endParaRPr>
          </a:p>
        </p:txBody>
      </p:sp>
      <p:pic>
        <p:nvPicPr>
          <p:cNvPr id="5" name="Image 4">
            <a:extLst>
              <a:ext uri="{FF2B5EF4-FFF2-40B4-BE49-F238E27FC236}">
                <a16:creationId xmlns:a16="http://schemas.microsoft.com/office/drawing/2014/main" id="{4FD79A79-8BE5-5F45-972B-2306721F5A93}"/>
              </a:ext>
            </a:extLst>
          </p:cNvPr>
          <p:cNvPicPr>
            <a:picLocks noChangeAspect="1"/>
          </p:cNvPicPr>
          <p:nvPr/>
        </p:nvPicPr>
        <p:blipFill>
          <a:blip r:embed="rId5"/>
          <a:stretch>
            <a:fillRect/>
          </a:stretch>
        </p:blipFill>
        <p:spPr>
          <a:xfrm>
            <a:off x="3765128" y="1006255"/>
            <a:ext cx="3759200" cy="3924300"/>
          </a:xfrm>
          <a:prstGeom prst="rect">
            <a:avLst/>
          </a:prstGeom>
        </p:spPr>
      </p:pic>
      <p:pic>
        <p:nvPicPr>
          <p:cNvPr id="8" name="Image 7">
            <a:extLst>
              <a:ext uri="{FF2B5EF4-FFF2-40B4-BE49-F238E27FC236}">
                <a16:creationId xmlns:a16="http://schemas.microsoft.com/office/drawing/2014/main" id="{7CA73C98-0C6E-6944-A1A5-75BA7E0A17B0}"/>
              </a:ext>
            </a:extLst>
          </p:cNvPr>
          <p:cNvPicPr>
            <a:picLocks noChangeAspect="1"/>
          </p:cNvPicPr>
          <p:nvPr/>
        </p:nvPicPr>
        <p:blipFill>
          <a:blip r:embed="rId6"/>
          <a:stretch>
            <a:fillRect/>
          </a:stretch>
        </p:blipFill>
        <p:spPr>
          <a:xfrm>
            <a:off x="5065819" y="2060848"/>
            <a:ext cx="1810437" cy="1765176"/>
          </a:xfrm>
          <a:prstGeom prst="rect">
            <a:avLst/>
          </a:prstGeom>
        </p:spPr>
      </p:pic>
      <p:pic>
        <p:nvPicPr>
          <p:cNvPr id="12" name="Image 11">
            <a:extLst>
              <a:ext uri="{FF2B5EF4-FFF2-40B4-BE49-F238E27FC236}">
                <a16:creationId xmlns:a16="http://schemas.microsoft.com/office/drawing/2014/main" id="{508F9FD3-1C13-7246-9B1D-006B6EA834DB}"/>
              </a:ext>
            </a:extLst>
          </p:cNvPr>
          <p:cNvPicPr>
            <a:picLocks noChangeAspect="1"/>
          </p:cNvPicPr>
          <p:nvPr/>
        </p:nvPicPr>
        <p:blipFill>
          <a:blip r:embed="rId7"/>
          <a:stretch>
            <a:fillRect/>
          </a:stretch>
        </p:blipFill>
        <p:spPr>
          <a:xfrm>
            <a:off x="1595903" y="3212975"/>
            <a:ext cx="1679953" cy="2508099"/>
          </a:xfrm>
          <a:prstGeom prst="rect">
            <a:avLst/>
          </a:prstGeom>
        </p:spPr>
      </p:pic>
      <p:pic>
        <p:nvPicPr>
          <p:cNvPr id="13" name="Image 12">
            <a:extLst>
              <a:ext uri="{FF2B5EF4-FFF2-40B4-BE49-F238E27FC236}">
                <a16:creationId xmlns:a16="http://schemas.microsoft.com/office/drawing/2014/main" id="{7AEE4A67-019D-DF4A-A2C9-2C004CE4D9AC}"/>
              </a:ext>
            </a:extLst>
          </p:cNvPr>
          <p:cNvPicPr>
            <a:picLocks noChangeAspect="1"/>
          </p:cNvPicPr>
          <p:nvPr/>
        </p:nvPicPr>
        <p:blipFill>
          <a:blip r:embed="rId8"/>
          <a:stretch>
            <a:fillRect/>
          </a:stretch>
        </p:blipFill>
        <p:spPr>
          <a:xfrm>
            <a:off x="28366" y="4005064"/>
            <a:ext cx="1404220" cy="773110"/>
          </a:xfrm>
          <a:prstGeom prst="rect">
            <a:avLst/>
          </a:prstGeom>
        </p:spPr>
      </p:pic>
      <p:pic>
        <p:nvPicPr>
          <p:cNvPr id="15" name="Image 14">
            <a:extLst>
              <a:ext uri="{FF2B5EF4-FFF2-40B4-BE49-F238E27FC236}">
                <a16:creationId xmlns:a16="http://schemas.microsoft.com/office/drawing/2014/main" id="{358175D7-7739-8F46-BB4D-404395E89310}"/>
              </a:ext>
            </a:extLst>
          </p:cNvPr>
          <p:cNvPicPr>
            <a:picLocks noChangeAspect="1"/>
          </p:cNvPicPr>
          <p:nvPr/>
        </p:nvPicPr>
        <p:blipFill>
          <a:blip r:embed="rId9"/>
          <a:stretch>
            <a:fillRect/>
          </a:stretch>
        </p:blipFill>
        <p:spPr>
          <a:xfrm>
            <a:off x="7422728" y="44624"/>
            <a:ext cx="1600181" cy="1528600"/>
          </a:xfrm>
          <a:prstGeom prst="rect">
            <a:avLst/>
          </a:prstGeom>
        </p:spPr>
      </p:pic>
    </p:spTree>
    <p:extLst>
      <p:ext uri="{BB962C8B-B14F-4D97-AF65-F5344CB8AC3E}">
        <p14:creationId xmlns:p14="http://schemas.microsoft.com/office/powerpoint/2010/main" val="375916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703FD9-45D1-450A-A8CE-22E621383CA2}"/>
              </a:ext>
            </a:extLst>
          </p:cNvPr>
          <p:cNvSpPr/>
          <p:nvPr/>
        </p:nvSpPr>
        <p:spPr>
          <a:xfrm>
            <a:off x="100817" y="1251286"/>
            <a:ext cx="8985547" cy="470898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000" b="1" dirty="0">
                <a:solidFill>
                  <a:schemeClr val="bg1"/>
                </a:solidFill>
              </a:rPr>
              <a:t>* Action sociale et d’entraide de l’A.A.C.L.E. (vote).</a:t>
            </a:r>
            <a:endParaRPr lang="fr-FR" sz="2000" dirty="0">
              <a:solidFill>
                <a:schemeClr val="bg1"/>
              </a:solidFill>
            </a:endParaRPr>
          </a:p>
          <a:p>
            <a:r>
              <a:rPr lang="fr-FR" sz="2000" b="1" dirty="0">
                <a:solidFill>
                  <a:schemeClr val="bg1"/>
                </a:solidFill>
              </a:rPr>
              <a:t>* Planification des activités 2022 : Cérémonies, conférences, visites</a:t>
            </a:r>
          </a:p>
          <a:p>
            <a:r>
              <a:rPr lang="fr-FR" sz="2000" b="1" dirty="0">
                <a:solidFill>
                  <a:schemeClr val="bg1"/>
                </a:solidFill>
              </a:rPr>
              <a:t>* Projets voyages : Pas de voyage 1</a:t>
            </a:r>
            <a:r>
              <a:rPr lang="fr-FR" sz="2000" b="1" baseline="30000" dirty="0">
                <a:solidFill>
                  <a:schemeClr val="bg1"/>
                </a:solidFill>
              </a:rPr>
              <a:t>er</a:t>
            </a:r>
            <a:r>
              <a:rPr lang="fr-FR" sz="2000" b="1" dirty="0">
                <a:solidFill>
                  <a:schemeClr val="bg1"/>
                </a:solidFill>
              </a:rPr>
              <a:t> semestre 2022 </a:t>
            </a:r>
          </a:p>
          <a:p>
            <a:r>
              <a:rPr lang="fr-FR" sz="2000" b="1" dirty="0">
                <a:solidFill>
                  <a:schemeClr val="bg1"/>
                </a:solidFill>
              </a:rPr>
              <a:t>* Pèlerinage en 2023 en TS période Pâques catholique</a:t>
            </a:r>
            <a:endParaRPr lang="fr-FR" sz="2000" dirty="0">
              <a:solidFill>
                <a:schemeClr val="bg1"/>
              </a:solidFill>
            </a:endParaRPr>
          </a:p>
          <a:p>
            <a:r>
              <a:rPr lang="fr-FR" sz="2000" b="1" dirty="0">
                <a:solidFill>
                  <a:schemeClr val="bg1"/>
                </a:solidFill>
              </a:rPr>
              <a:t>* Actions de mémoire (président)</a:t>
            </a:r>
            <a:endParaRPr lang="fr-FR" sz="2000" dirty="0">
              <a:solidFill>
                <a:schemeClr val="bg1"/>
              </a:solidFill>
            </a:endParaRPr>
          </a:p>
          <a:p>
            <a:r>
              <a:rPr lang="fr-FR" sz="2000" b="1" dirty="0">
                <a:solidFill>
                  <a:schemeClr val="bg1"/>
                </a:solidFill>
              </a:rPr>
              <a:t>* Placement et aide aux anciens jeunes Légionnaires fin de contrat </a:t>
            </a:r>
          </a:p>
          <a:p>
            <a:r>
              <a:rPr lang="fr-FR" sz="2000" b="1" dirty="0">
                <a:solidFill>
                  <a:schemeClr val="bg1"/>
                </a:solidFill>
              </a:rPr>
              <a:t>* Forum de l’emploi  à Marseille en 2022 – «Job </a:t>
            </a:r>
            <a:r>
              <a:rPr lang="fr-FR" sz="2000" b="1" dirty="0" err="1">
                <a:solidFill>
                  <a:schemeClr val="bg1"/>
                </a:solidFill>
              </a:rPr>
              <a:t>dating</a:t>
            </a:r>
            <a:r>
              <a:rPr lang="fr-FR" sz="2000" b="1" dirty="0">
                <a:solidFill>
                  <a:schemeClr val="bg1"/>
                </a:solidFill>
              </a:rPr>
              <a:t>» (vote)</a:t>
            </a:r>
            <a:endParaRPr lang="fr-FR" sz="2000" dirty="0">
              <a:solidFill>
                <a:schemeClr val="bg1"/>
              </a:solidFill>
            </a:endParaRPr>
          </a:p>
          <a:p>
            <a:r>
              <a:rPr lang="fr-FR" sz="2000" b="1" dirty="0">
                <a:solidFill>
                  <a:schemeClr val="bg1"/>
                </a:solidFill>
              </a:rPr>
              <a:t>* Comité des sages * Section féminine * Commissions</a:t>
            </a:r>
            <a:endParaRPr lang="fr-FR" sz="2000" dirty="0">
              <a:solidFill>
                <a:schemeClr val="bg1"/>
              </a:solidFill>
            </a:endParaRPr>
          </a:p>
          <a:p>
            <a:r>
              <a:rPr lang="fr-FR" sz="2000" b="1" dirty="0">
                <a:solidFill>
                  <a:schemeClr val="bg1"/>
                </a:solidFill>
              </a:rPr>
              <a:t>* Rappel du protocole de l’AACLE sur les décorations officielles et associatives ainsi que les insignes (vote).</a:t>
            </a:r>
            <a:endParaRPr lang="fr-FR" sz="2000" dirty="0">
              <a:solidFill>
                <a:schemeClr val="bg1"/>
              </a:solidFill>
            </a:endParaRPr>
          </a:p>
          <a:p>
            <a:r>
              <a:rPr lang="fr-FR" sz="2000" b="1" dirty="0">
                <a:solidFill>
                  <a:schemeClr val="bg1"/>
                </a:solidFill>
              </a:rPr>
              <a:t>* Participations de nos délégués et porte-drapeaux aux manifestations officielles et patriotiques (vote).</a:t>
            </a:r>
            <a:endParaRPr lang="fr-FR" sz="2000" dirty="0">
              <a:solidFill>
                <a:schemeClr val="bg1"/>
              </a:solidFill>
            </a:endParaRPr>
          </a:p>
          <a:p>
            <a:r>
              <a:rPr lang="fr-FR" sz="2000" b="1" dirty="0">
                <a:solidFill>
                  <a:schemeClr val="bg1"/>
                </a:solidFill>
              </a:rPr>
              <a:t>* Les repas de cohésion et leur périodicité, conférences visio-conférences, cérémonies fêtes et séances de chants, (vote).</a:t>
            </a:r>
            <a:endParaRPr lang="fr-FR" sz="2000" dirty="0">
              <a:solidFill>
                <a:schemeClr val="bg1"/>
              </a:solidFill>
            </a:endParaRPr>
          </a:p>
          <a:p>
            <a:r>
              <a:rPr lang="fr-FR" sz="2000" b="1" dirty="0">
                <a:solidFill>
                  <a:schemeClr val="bg1"/>
                </a:solidFill>
              </a:rPr>
              <a:t>* Questions diverses et tour de table.</a:t>
            </a:r>
            <a:endParaRPr lang="fr-FR" sz="2000" dirty="0">
              <a:solidFill>
                <a:schemeClr val="bg1"/>
              </a:solidFill>
            </a:endParaRPr>
          </a:p>
        </p:txBody>
      </p:sp>
      <p:sp>
        <p:nvSpPr>
          <p:cNvPr id="10" name="Rectangle 9">
            <a:extLst>
              <a:ext uri="{FF2B5EF4-FFF2-40B4-BE49-F238E27FC236}">
                <a16:creationId xmlns:a16="http://schemas.microsoft.com/office/drawing/2014/main" id="{9CA22DE4-30BF-1741-B9A8-B488FC7C6414}"/>
              </a:ext>
            </a:extLst>
          </p:cNvPr>
          <p:cNvSpPr/>
          <p:nvPr/>
        </p:nvSpPr>
        <p:spPr>
          <a:xfrm>
            <a:off x="1139425" y="44624"/>
            <a:ext cx="6815917"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a:solidFill>
                  <a:schemeClr val="bg1"/>
                </a:solidFill>
              </a:rPr>
              <a:t>Ordre du jour suite</a:t>
            </a:r>
            <a:endParaRPr lang="fr-FR" sz="3600" dirty="0">
              <a:solidFill>
                <a:schemeClr val="bg1"/>
              </a:solidFill>
            </a:endParaRPr>
          </a:p>
        </p:txBody>
      </p:sp>
      <p:sp>
        <p:nvSpPr>
          <p:cNvPr id="11" name="Rectangle 10">
            <a:extLst>
              <a:ext uri="{FF2B5EF4-FFF2-40B4-BE49-F238E27FC236}">
                <a16:creationId xmlns:a16="http://schemas.microsoft.com/office/drawing/2014/main" id="{9E539CE4-7B74-5543-96C8-48EDBFE1E6A4}"/>
              </a:ext>
            </a:extLst>
          </p:cNvPr>
          <p:cNvSpPr/>
          <p:nvPr/>
        </p:nvSpPr>
        <p:spPr>
          <a:xfrm>
            <a:off x="2937122" y="6511595"/>
            <a:ext cx="3507085"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6/Lcl Constantin LIANOS 17 12 2021</a:t>
            </a:r>
            <a:endParaRPr lang="fr-FR" sz="1200" dirty="0">
              <a:solidFill>
                <a:schemeClr val="bg1"/>
              </a:solidFill>
            </a:endParaRPr>
          </a:p>
        </p:txBody>
      </p:sp>
      <p:pic>
        <p:nvPicPr>
          <p:cNvPr id="12" name="Image 11">
            <a:extLst>
              <a:ext uri="{FF2B5EF4-FFF2-40B4-BE49-F238E27FC236}">
                <a16:creationId xmlns:a16="http://schemas.microsoft.com/office/drawing/2014/main" id="{FD2461E0-C720-3541-95A7-183CE2C87006}"/>
              </a:ext>
            </a:extLst>
          </p:cNvPr>
          <p:cNvPicPr>
            <a:picLocks noChangeAspect="1"/>
          </p:cNvPicPr>
          <p:nvPr/>
        </p:nvPicPr>
        <p:blipFill>
          <a:blip r:embed="rId5"/>
          <a:stretch>
            <a:fillRect/>
          </a:stretch>
        </p:blipFill>
        <p:spPr>
          <a:xfrm>
            <a:off x="7508323" y="44624"/>
            <a:ext cx="1600181" cy="1528600"/>
          </a:xfrm>
          <a:prstGeom prst="rect">
            <a:avLst/>
          </a:prstGeom>
        </p:spPr>
      </p:pic>
    </p:spTree>
    <p:extLst>
      <p:ext uri="{BB962C8B-B14F-4D97-AF65-F5344CB8AC3E}">
        <p14:creationId xmlns:p14="http://schemas.microsoft.com/office/powerpoint/2010/main" val="1240044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1430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248424" cy="113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19671" y="44624"/>
            <a:ext cx="525658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        Fin de l’AG 2021</a:t>
            </a:r>
            <a:endParaRPr lang="fr-FR" sz="2800" dirty="0">
              <a:solidFill>
                <a:schemeClr val="bg1"/>
              </a:solidFill>
            </a:endParaRPr>
          </a:p>
        </p:txBody>
      </p:sp>
      <p:sp>
        <p:nvSpPr>
          <p:cNvPr id="11" name="Rectangle 10">
            <a:extLst>
              <a:ext uri="{FF2B5EF4-FFF2-40B4-BE49-F238E27FC236}">
                <a16:creationId xmlns:a16="http://schemas.microsoft.com/office/drawing/2014/main" id="{546A1DD5-21D8-844B-A69A-4F920D4C7E1D}"/>
              </a:ext>
            </a:extLst>
          </p:cNvPr>
          <p:cNvSpPr/>
          <p:nvPr/>
        </p:nvSpPr>
        <p:spPr>
          <a:xfrm>
            <a:off x="107504" y="924749"/>
            <a:ext cx="9000999" cy="64325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solidFill>
                  <a:schemeClr val="bg1"/>
                </a:solidFill>
              </a:rPr>
              <a:t>Passez de « Joyeuses fêtes de fin d’année » en commençant par un </a:t>
            </a:r>
          </a:p>
          <a:p>
            <a:pPr algn="ctr"/>
            <a:r>
              <a:rPr lang="fr-FR" sz="3200" b="1" dirty="0">
                <a:solidFill>
                  <a:schemeClr val="bg1"/>
                </a:solidFill>
              </a:rPr>
              <a:t>« Saint et </a:t>
            </a:r>
            <a:r>
              <a:rPr lang="fr-FR" sz="3600" b="1" dirty="0">
                <a:solidFill>
                  <a:schemeClr val="bg1"/>
                </a:solidFill>
              </a:rPr>
              <a:t>Joyeux Noël !</a:t>
            </a:r>
            <a:r>
              <a:rPr lang="fr-FR" sz="3200" b="1" dirty="0">
                <a:solidFill>
                  <a:schemeClr val="bg1"/>
                </a:solidFill>
              </a:rPr>
              <a:t>» </a:t>
            </a:r>
          </a:p>
          <a:p>
            <a:pPr algn="ctr"/>
            <a:r>
              <a:rPr lang="fr-FR" sz="3200" b="1" dirty="0">
                <a:solidFill>
                  <a:schemeClr val="bg1"/>
                </a:solidFill>
              </a:rPr>
              <a:t>que Bruxelles veut nous enlever ! </a:t>
            </a:r>
            <a:r>
              <a:rPr lang="fr-FR" sz="2800" b="1" dirty="0">
                <a:solidFill>
                  <a:schemeClr val="bg1"/>
                </a:solidFill>
              </a:rPr>
              <a:t>*1)</a:t>
            </a:r>
            <a:r>
              <a:rPr lang="fr-FR" sz="2400" b="1" dirty="0">
                <a:solidFill>
                  <a:schemeClr val="bg1"/>
                </a:solidFill>
              </a:rPr>
              <a:t> </a:t>
            </a:r>
          </a:p>
          <a:p>
            <a:pPr algn="ctr"/>
            <a:r>
              <a:rPr lang="fr-FR" sz="3200" b="1" dirty="0">
                <a:solidFill>
                  <a:schemeClr val="bg1"/>
                </a:solidFill>
              </a:rPr>
              <a:t>et une très belle veillée de la </a:t>
            </a:r>
            <a:endParaRPr lang="fr-FR" sz="3200" dirty="0">
              <a:solidFill>
                <a:schemeClr val="bg1"/>
              </a:solidFill>
            </a:endParaRPr>
          </a:p>
          <a:p>
            <a:pPr algn="ctr"/>
            <a:r>
              <a:rPr lang="fr-FR" sz="3200" b="1" dirty="0">
                <a:solidFill>
                  <a:schemeClr val="bg1"/>
                </a:solidFill>
              </a:rPr>
              <a:t>« </a:t>
            </a:r>
            <a:r>
              <a:rPr lang="fr-FR" sz="3600" b="1" dirty="0">
                <a:solidFill>
                  <a:schemeClr val="bg1"/>
                </a:solidFill>
              </a:rPr>
              <a:t>Saint Sylvestre </a:t>
            </a:r>
            <a:r>
              <a:rPr lang="fr-FR" sz="3200" b="1" dirty="0">
                <a:solidFill>
                  <a:schemeClr val="bg1"/>
                </a:solidFill>
              </a:rPr>
              <a:t>» </a:t>
            </a:r>
            <a:endParaRPr lang="fr-FR" sz="3200" dirty="0">
              <a:solidFill>
                <a:schemeClr val="bg1"/>
              </a:solidFill>
            </a:endParaRPr>
          </a:p>
          <a:p>
            <a:pPr algn="ctr"/>
            <a:r>
              <a:rPr lang="fr-FR" sz="3600" b="1" dirty="0">
                <a:solidFill>
                  <a:schemeClr val="bg1"/>
                </a:solidFill>
              </a:rPr>
              <a:t>Meilleurs vœux pour 2022</a:t>
            </a:r>
            <a:endParaRPr lang="fr-FR" sz="3200" b="1" dirty="0">
              <a:solidFill>
                <a:schemeClr val="bg1"/>
              </a:solidFill>
            </a:endParaRPr>
          </a:p>
          <a:p>
            <a:pPr algn="ctr"/>
            <a:endParaRPr lang="fr-FR" sz="1600" b="1" dirty="0">
              <a:solidFill>
                <a:schemeClr val="bg1"/>
              </a:solidFill>
            </a:endParaRPr>
          </a:p>
          <a:p>
            <a:pPr algn="ctr"/>
            <a:r>
              <a:rPr lang="fr-FR" sz="3200" b="1" dirty="0">
                <a:solidFill>
                  <a:schemeClr val="bg1"/>
                </a:solidFill>
              </a:rPr>
              <a:t>*1) heureusement que le Vatican s’oppose pour </a:t>
            </a:r>
            <a:r>
              <a:rPr lang="fr-FR" sz="3200" b="1">
                <a:solidFill>
                  <a:schemeClr val="bg1"/>
                </a:solidFill>
              </a:rPr>
              <a:t>le moment à </a:t>
            </a:r>
            <a:r>
              <a:rPr lang="fr-FR" sz="3200" b="1" dirty="0">
                <a:solidFill>
                  <a:schemeClr val="bg1"/>
                </a:solidFill>
              </a:rPr>
              <a:t>la proposition de ne plus utiliser le mot «Noël»</a:t>
            </a:r>
            <a:endParaRPr lang="fr-FR" sz="3200" dirty="0">
              <a:solidFill>
                <a:schemeClr val="bg1"/>
              </a:solidFill>
            </a:endParaRPr>
          </a:p>
          <a:p>
            <a:pPr algn="ctr"/>
            <a:r>
              <a:rPr lang="fr-FR" sz="3200" b="1" dirty="0">
                <a:solidFill>
                  <a:schemeClr val="bg1"/>
                </a:solidFill>
              </a:rPr>
              <a:t> </a:t>
            </a:r>
          </a:p>
          <a:p>
            <a:pPr algn="ctr"/>
            <a:endParaRPr lang="fr-FR" sz="32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60 Lcl Constantin LIANOS 17 12 2021</a:t>
            </a:r>
            <a:endParaRPr lang="fr-FR" sz="1000" dirty="0">
              <a:solidFill>
                <a:schemeClr val="bg1"/>
              </a:solidFill>
            </a:endParaRPr>
          </a:p>
        </p:txBody>
      </p:sp>
      <p:pic>
        <p:nvPicPr>
          <p:cNvPr id="12" name="Image 11">
            <a:extLst>
              <a:ext uri="{FF2B5EF4-FFF2-40B4-BE49-F238E27FC236}">
                <a16:creationId xmlns:a16="http://schemas.microsoft.com/office/drawing/2014/main" id="{50DAD514-F8CD-9241-AB33-C5F5D1032623}"/>
              </a:ext>
            </a:extLst>
          </p:cNvPr>
          <p:cNvPicPr>
            <a:picLocks noChangeAspect="1"/>
          </p:cNvPicPr>
          <p:nvPr/>
        </p:nvPicPr>
        <p:blipFill>
          <a:blip r:embed="rId5"/>
          <a:stretch>
            <a:fillRect/>
          </a:stretch>
        </p:blipFill>
        <p:spPr>
          <a:xfrm>
            <a:off x="7884368" y="35108"/>
            <a:ext cx="1216041" cy="1161644"/>
          </a:xfrm>
          <a:prstGeom prst="rect">
            <a:avLst/>
          </a:prstGeom>
        </p:spPr>
      </p:pic>
    </p:spTree>
    <p:extLst>
      <p:ext uri="{BB962C8B-B14F-4D97-AF65-F5344CB8AC3E}">
        <p14:creationId xmlns:p14="http://schemas.microsoft.com/office/powerpoint/2010/main" val="3067795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07564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316224"/>
            <a:ext cx="1686445" cy="15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54175" y="242692"/>
            <a:ext cx="615818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Fin de l’Assemblée Générale 2021 Vive 2022 !</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61 Lcl Constantin LIANOS 17 12 2021</a:t>
            </a:r>
            <a:endParaRPr lang="fr-FR" sz="1000" dirty="0">
              <a:solidFill>
                <a:schemeClr val="bg1"/>
              </a:solidFill>
            </a:endParaRPr>
          </a:p>
        </p:txBody>
      </p:sp>
      <p:pic>
        <p:nvPicPr>
          <p:cNvPr id="5" name="Image 4">
            <a:extLst>
              <a:ext uri="{FF2B5EF4-FFF2-40B4-BE49-F238E27FC236}">
                <a16:creationId xmlns:a16="http://schemas.microsoft.com/office/drawing/2014/main" id="{1254923B-440F-0946-A249-5A6220F555E7}"/>
              </a:ext>
            </a:extLst>
          </p:cNvPr>
          <p:cNvPicPr>
            <a:picLocks noChangeAspect="1"/>
          </p:cNvPicPr>
          <p:nvPr/>
        </p:nvPicPr>
        <p:blipFill>
          <a:blip r:embed="rId5"/>
          <a:stretch>
            <a:fillRect/>
          </a:stretch>
        </p:blipFill>
        <p:spPr>
          <a:xfrm>
            <a:off x="1650280" y="1968689"/>
            <a:ext cx="5760640" cy="3534938"/>
          </a:xfrm>
          <a:prstGeom prst="rect">
            <a:avLst/>
          </a:prstGeom>
        </p:spPr>
      </p:pic>
      <p:sp>
        <p:nvSpPr>
          <p:cNvPr id="18" name="Rectangle 17">
            <a:extLst>
              <a:ext uri="{FF2B5EF4-FFF2-40B4-BE49-F238E27FC236}">
                <a16:creationId xmlns:a16="http://schemas.microsoft.com/office/drawing/2014/main" id="{0F52856E-0486-EA4F-868E-64528C2321F2}"/>
              </a:ext>
            </a:extLst>
          </p:cNvPr>
          <p:cNvSpPr/>
          <p:nvPr/>
        </p:nvSpPr>
        <p:spPr>
          <a:xfrm>
            <a:off x="3271456" y="1445469"/>
            <a:ext cx="2628294"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MORE</a:t>
            </a:r>
            <a:endParaRPr lang="fr-FR" sz="2800" dirty="0">
              <a:solidFill>
                <a:schemeClr val="bg1"/>
              </a:solidFill>
            </a:endParaRPr>
          </a:p>
        </p:txBody>
      </p:sp>
      <p:sp>
        <p:nvSpPr>
          <p:cNvPr id="19" name="Rectangle 18">
            <a:extLst>
              <a:ext uri="{FF2B5EF4-FFF2-40B4-BE49-F238E27FC236}">
                <a16:creationId xmlns:a16="http://schemas.microsoft.com/office/drawing/2014/main" id="{F333F80D-A74B-B348-ADCA-C955759F52BF}"/>
              </a:ext>
            </a:extLst>
          </p:cNvPr>
          <p:cNvSpPr/>
          <p:nvPr/>
        </p:nvSpPr>
        <p:spPr>
          <a:xfrm>
            <a:off x="3216453" y="5383866"/>
            <a:ext cx="2628294"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MAJORUM</a:t>
            </a:r>
            <a:endParaRPr lang="fr-FR" sz="2800" dirty="0">
              <a:solidFill>
                <a:schemeClr val="bg1"/>
              </a:solidFill>
            </a:endParaRPr>
          </a:p>
        </p:txBody>
      </p:sp>
      <p:pic>
        <p:nvPicPr>
          <p:cNvPr id="13" name="Image 12">
            <a:extLst>
              <a:ext uri="{FF2B5EF4-FFF2-40B4-BE49-F238E27FC236}">
                <a16:creationId xmlns:a16="http://schemas.microsoft.com/office/drawing/2014/main" id="{70AE978B-D714-AC4B-BC7C-19C5213559A3}"/>
              </a:ext>
            </a:extLst>
          </p:cNvPr>
          <p:cNvPicPr>
            <a:picLocks noChangeAspect="1"/>
          </p:cNvPicPr>
          <p:nvPr/>
        </p:nvPicPr>
        <p:blipFill>
          <a:blip r:embed="rId6"/>
          <a:stretch>
            <a:fillRect/>
          </a:stretch>
        </p:blipFill>
        <p:spPr>
          <a:xfrm>
            <a:off x="7560775" y="2668036"/>
            <a:ext cx="1176619" cy="2158935"/>
          </a:xfrm>
          <a:prstGeom prst="rect">
            <a:avLst/>
          </a:prstGeom>
        </p:spPr>
      </p:pic>
      <p:pic>
        <p:nvPicPr>
          <p:cNvPr id="15" name="Image 14">
            <a:extLst>
              <a:ext uri="{FF2B5EF4-FFF2-40B4-BE49-F238E27FC236}">
                <a16:creationId xmlns:a16="http://schemas.microsoft.com/office/drawing/2014/main" id="{B4CA209D-E0EE-4743-9D1E-34EC09B04460}"/>
              </a:ext>
            </a:extLst>
          </p:cNvPr>
          <p:cNvPicPr>
            <a:picLocks noChangeAspect="1"/>
          </p:cNvPicPr>
          <p:nvPr/>
        </p:nvPicPr>
        <p:blipFill>
          <a:blip r:embed="rId6"/>
          <a:stretch>
            <a:fillRect/>
          </a:stretch>
        </p:blipFill>
        <p:spPr>
          <a:xfrm>
            <a:off x="102260" y="2657500"/>
            <a:ext cx="1176619" cy="2158935"/>
          </a:xfrm>
          <a:prstGeom prst="rect">
            <a:avLst/>
          </a:prstGeom>
        </p:spPr>
      </p:pic>
      <p:pic>
        <p:nvPicPr>
          <p:cNvPr id="16" name="Image 15">
            <a:extLst>
              <a:ext uri="{FF2B5EF4-FFF2-40B4-BE49-F238E27FC236}">
                <a16:creationId xmlns:a16="http://schemas.microsoft.com/office/drawing/2014/main" id="{DCE05E5D-D6B1-6C40-90AA-5D7F373F0E35}"/>
              </a:ext>
            </a:extLst>
          </p:cNvPr>
          <p:cNvPicPr>
            <a:picLocks noChangeAspect="1"/>
          </p:cNvPicPr>
          <p:nvPr/>
        </p:nvPicPr>
        <p:blipFill>
          <a:blip r:embed="rId7"/>
          <a:stretch>
            <a:fillRect/>
          </a:stretch>
        </p:blipFill>
        <p:spPr>
          <a:xfrm>
            <a:off x="7524328" y="332656"/>
            <a:ext cx="1600181" cy="1528600"/>
          </a:xfrm>
          <a:prstGeom prst="rect">
            <a:avLst/>
          </a:prstGeom>
        </p:spPr>
      </p:pic>
    </p:spTree>
    <p:extLst>
      <p:ext uri="{BB962C8B-B14F-4D97-AF65-F5344CB8AC3E}">
        <p14:creationId xmlns:p14="http://schemas.microsoft.com/office/powerpoint/2010/main" val="1508561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66809" y="-1044371"/>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139493" cy="103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54175" y="98629"/>
            <a:ext cx="615818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CEREMONIE </a:t>
            </a:r>
          </a:p>
          <a:p>
            <a:pPr algn="ctr"/>
            <a:r>
              <a:rPr lang="fr-FR" sz="2800" b="1" dirty="0">
                <a:solidFill>
                  <a:schemeClr val="bg1"/>
                </a:solidFill>
              </a:rPr>
              <a:t>SILENCE – METTEZ VOUS DEBUT</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62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sp>
        <p:nvSpPr>
          <p:cNvPr id="18" name="Rectangle 17">
            <a:extLst>
              <a:ext uri="{FF2B5EF4-FFF2-40B4-BE49-F238E27FC236}">
                <a16:creationId xmlns:a16="http://schemas.microsoft.com/office/drawing/2014/main" id="{0F52856E-0486-EA4F-868E-64528C2321F2}"/>
              </a:ext>
            </a:extLst>
          </p:cNvPr>
          <p:cNvSpPr/>
          <p:nvPr/>
        </p:nvSpPr>
        <p:spPr>
          <a:xfrm>
            <a:off x="23809" y="1170025"/>
            <a:ext cx="9096381" cy="483209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000" b="1" dirty="0">
                <a:solidFill>
                  <a:schemeClr val="bg1"/>
                </a:solidFill>
              </a:rPr>
              <a:t>Nous allons maintenant nous préparer pour la </a:t>
            </a:r>
            <a:r>
              <a:rPr lang="fr-FR" sz="2000" b="1" dirty="0">
                <a:solidFill>
                  <a:schemeClr val="bg1"/>
                </a:solidFill>
                <a:hlinkClick r:id="rId5"/>
              </a:rPr>
              <a:t>cérémonie de remise </a:t>
            </a:r>
            <a:endParaRPr lang="fr-FR" sz="2000" b="1" dirty="0">
              <a:solidFill>
                <a:schemeClr val="bg1"/>
              </a:solidFill>
            </a:endParaRPr>
          </a:p>
          <a:p>
            <a:r>
              <a:rPr lang="fr-FR" sz="2000" b="1" dirty="0">
                <a:solidFill>
                  <a:schemeClr val="bg1"/>
                </a:solidFill>
              </a:rPr>
              <a:t>de la médaille militaire  </a:t>
            </a:r>
          </a:p>
          <a:p>
            <a:endParaRPr lang="fr-FR" sz="2000" b="1" dirty="0">
              <a:solidFill>
                <a:schemeClr val="bg1"/>
              </a:solidFill>
            </a:endParaRPr>
          </a:p>
          <a:p>
            <a:r>
              <a:rPr lang="fr-FR" sz="2400" b="1" dirty="0">
                <a:solidFill>
                  <a:schemeClr val="bg1"/>
                </a:solidFill>
              </a:rPr>
              <a:t>Ouvrez le ban</a:t>
            </a:r>
          </a:p>
          <a:p>
            <a:pPr marL="342900" indent="-342900">
              <a:buFontTx/>
              <a:buChar char="-"/>
            </a:pPr>
            <a:r>
              <a:rPr lang="fr-FR" sz="2000" b="1" dirty="0">
                <a:solidFill>
                  <a:schemeClr val="bg1"/>
                </a:solidFill>
              </a:rPr>
              <a:t>Médaille Militaire :                  </a:t>
            </a:r>
            <a:r>
              <a:rPr lang="fr-FR" sz="2800" b="1" dirty="0">
                <a:solidFill>
                  <a:schemeClr val="bg1"/>
                </a:solidFill>
              </a:rPr>
              <a:t>Sergent Lucien CAMPANINI</a:t>
            </a:r>
          </a:p>
          <a:p>
            <a:r>
              <a:rPr lang="fr-FR" sz="2400" b="1" dirty="0">
                <a:solidFill>
                  <a:schemeClr val="bg1"/>
                </a:solidFill>
              </a:rPr>
              <a:t>Fermez le ban</a:t>
            </a:r>
          </a:p>
          <a:p>
            <a:r>
              <a:rPr lang="fr-FR" sz="2400" b="1" dirty="0">
                <a:solidFill>
                  <a:schemeClr val="bg1"/>
                </a:solidFill>
              </a:rPr>
              <a:t>Ouvrez le ban </a:t>
            </a:r>
          </a:p>
          <a:p>
            <a:r>
              <a:rPr lang="fr-FR" sz="2000" b="1" dirty="0">
                <a:solidFill>
                  <a:schemeClr val="bg1"/>
                </a:solidFill>
              </a:rPr>
              <a:t>- Croix du Combattant : 	</a:t>
            </a:r>
            <a:r>
              <a:rPr lang="fr-FR" sz="2800" b="1" dirty="0" err="1">
                <a:solidFill>
                  <a:schemeClr val="bg1"/>
                </a:solidFill>
              </a:rPr>
              <a:t>Lcl</a:t>
            </a:r>
            <a:r>
              <a:rPr lang="fr-FR" sz="2800" b="1" dirty="0">
                <a:solidFill>
                  <a:schemeClr val="bg1"/>
                </a:solidFill>
              </a:rPr>
              <a:t> Éric EVENO </a:t>
            </a:r>
          </a:p>
          <a:p>
            <a:r>
              <a:rPr lang="fr-FR" sz="2800" b="1" dirty="0">
                <a:solidFill>
                  <a:schemeClr val="bg1"/>
                </a:solidFill>
              </a:rPr>
              <a:t>				</a:t>
            </a:r>
            <a:r>
              <a:rPr lang="fr-FR" sz="2800" b="1" dirty="0" err="1">
                <a:solidFill>
                  <a:schemeClr val="bg1"/>
                </a:solidFill>
              </a:rPr>
              <a:t>Cne</a:t>
            </a:r>
            <a:r>
              <a:rPr lang="fr-FR" sz="2800" b="1" dirty="0">
                <a:solidFill>
                  <a:schemeClr val="bg1"/>
                </a:solidFill>
              </a:rPr>
              <a:t> Thierry LECAILLON </a:t>
            </a:r>
          </a:p>
          <a:p>
            <a:endParaRPr lang="fr-FR" sz="1600" b="1" dirty="0">
              <a:solidFill>
                <a:schemeClr val="bg1"/>
              </a:solidFill>
            </a:endParaRPr>
          </a:p>
          <a:p>
            <a:r>
              <a:rPr lang="fr-FR" sz="2000" b="1" dirty="0">
                <a:solidFill>
                  <a:schemeClr val="bg1"/>
                </a:solidFill>
              </a:rPr>
              <a:t>-Titre de Reconnaissance de la Nation : </a:t>
            </a:r>
            <a:r>
              <a:rPr lang="fr-FR" sz="2800" b="1" dirty="0" err="1">
                <a:solidFill>
                  <a:schemeClr val="bg1"/>
                </a:solidFill>
              </a:rPr>
              <a:t>Lcl</a:t>
            </a:r>
            <a:r>
              <a:rPr lang="fr-FR" sz="2800" b="1" dirty="0">
                <a:solidFill>
                  <a:schemeClr val="bg1"/>
                </a:solidFill>
              </a:rPr>
              <a:t> Éric EVENO</a:t>
            </a:r>
          </a:p>
          <a:p>
            <a:endParaRPr lang="fr-FR" sz="2800" b="1" dirty="0">
              <a:solidFill>
                <a:schemeClr val="bg1"/>
              </a:solidFill>
            </a:endParaRPr>
          </a:p>
          <a:p>
            <a:r>
              <a:rPr lang="fr-FR" sz="2000" b="1" dirty="0">
                <a:solidFill>
                  <a:schemeClr val="bg1"/>
                </a:solidFill>
              </a:rPr>
              <a:t>- Médaille de l’ANACLE : </a:t>
            </a:r>
            <a:endParaRPr lang="fr-FR" sz="2000" dirty="0">
              <a:solidFill>
                <a:schemeClr val="bg1"/>
              </a:solidFill>
            </a:endParaRPr>
          </a:p>
        </p:txBody>
      </p:sp>
      <p:pic>
        <p:nvPicPr>
          <p:cNvPr id="11" name="Image 10">
            <a:extLst>
              <a:ext uri="{FF2B5EF4-FFF2-40B4-BE49-F238E27FC236}">
                <a16:creationId xmlns:a16="http://schemas.microsoft.com/office/drawing/2014/main" id="{154E301E-5FC5-304D-8FD2-4869E4D630BC}"/>
              </a:ext>
            </a:extLst>
          </p:cNvPr>
          <p:cNvPicPr>
            <a:picLocks noChangeAspect="1"/>
          </p:cNvPicPr>
          <p:nvPr/>
        </p:nvPicPr>
        <p:blipFill>
          <a:blip r:embed="rId6"/>
          <a:stretch>
            <a:fillRect/>
          </a:stretch>
        </p:blipFill>
        <p:spPr>
          <a:xfrm>
            <a:off x="8028383" y="116632"/>
            <a:ext cx="990057" cy="945768"/>
          </a:xfrm>
          <a:prstGeom prst="rect">
            <a:avLst/>
          </a:prstGeom>
        </p:spPr>
      </p:pic>
    </p:spTree>
    <p:extLst>
      <p:ext uri="{BB962C8B-B14F-4D97-AF65-F5344CB8AC3E}">
        <p14:creationId xmlns:p14="http://schemas.microsoft.com/office/powerpoint/2010/main" val="2305349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07564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139493" cy="103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54175" y="98629"/>
            <a:ext cx="615818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CEREMONIE </a:t>
            </a:r>
          </a:p>
          <a:p>
            <a:pPr algn="ctr"/>
            <a:r>
              <a:rPr lang="fr-FR" sz="2800" b="1" dirty="0">
                <a:solidFill>
                  <a:schemeClr val="bg1"/>
                </a:solidFill>
              </a:rPr>
              <a:t>SILENCE - METTEZ VOUS DEBUT</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63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sp>
        <p:nvSpPr>
          <p:cNvPr id="18" name="Rectangle 17">
            <a:extLst>
              <a:ext uri="{FF2B5EF4-FFF2-40B4-BE49-F238E27FC236}">
                <a16:creationId xmlns:a16="http://schemas.microsoft.com/office/drawing/2014/main" id="{0F52856E-0486-EA4F-868E-64528C2321F2}"/>
              </a:ext>
            </a:extLst>
          </p:cNvPr>
          <p:cNvSpPr/>
          <p:nvPr/>
        </p:nvSpPr>
        <p:spPr>
          <a:xfrm>
            <a:off x="23809" y="1170025"/>
            <a:ext cx="9096381" cy="427809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fr-FR" sz="2800" b="1" dirty="0">
              <a:solidFill>
                <a:schemeClr val="bg1"/>
              </a:solidFill>
            </a:endParaRPr>
          </a:p>
          <a:p>
            <a:pPr algn="ctr"/>
            <a:r>
              <a:rPr lang="fr-FR" sz="2800" b="1" dirty="0">
                <a:solidFill>
                  <a:schemeClr val="bg1"/>
                </a:solidFill>
              </a:rPr>
              <a:t>Remise de la Médaille Militaire :   </a:t>
            </a:r>
          </a:p>
          <a:p>
            <a:pPr algn="ctr"/>
            <a:r>
              <a:rPr lang="fr-FR" sz="2800" b="1" dirty="0">
                <a:solidFill>
                  <a:schemeClr val="bg1"/>
                </a:solidFill>
              </a:rPr>
              <a:t>Ouvrez le ban  </a:t>
            </a:r>
          </a:p>
          <a:p>
            <a:pPr algn="ctr"/>
            <a:r>
              <a:rPr lang="fr-FR" sz="2800" b="1" dirty="0">
                <a:solidFill>
                  <a:schemeClr val="bg1"/>
                </a:solidFill>
              </a:rPr>
              <a:t>             </a:t>
            </a:r>
          </a:p>
          <a:p>
            <a:pPr algn="ctr"/>
            <a:r>
              <a:rPr lang="fr-FR" sz="3200" b="1" dirty="0">
                <a:solidFill>
                  <a:schemeClr val="bg1"/>
                </a:solidFill>
              </a:rPr>
              <a:t>Sergent Lucien CAMPANINI</a:t>
            </a:r>
          </a:p>
          <a:p>
            <a:pPr algn="ctr"/>
            <a:r>
              <a:rPr lang="fr-FR" sz="3200" b="1" dirty="0">
                <a:solidFill>
                  <a:schemeClr val="bg1"/>
                </a:solidFill>
              </a:rPr>
              <a:t>« Au nom du Président de la République, nous vous conférons la Médaille Militaire ».</a:t>
            </a:r>
          </a:p>
          <a:p>
            <a:pPr algn="ctr"/>
            <a:endParaRPr lang="fr-FR" sz="3200" b="1" dirty="0">
              <a:solidFill>
                <a:schemeClr val="bg1"/>
              </a:solidFill>
            </a:endParaRPr>
          </a:p>
          <a:p>
            <a:pPr algn="ctr"/>
            <a:r>
              <a:rPr lang="fr-FR" sz="3200" b="1" dirty="0">
                <a:solidFill>
                  <a:schemeClr val="bg1"/>
                </a:solidFill>
              </a:rPr>
              <a:t>Fermez le ban </a:t>
            </a:r>
            <a:endParaRPr lang="fr-FR" sz="3200" b="1" dirty="0">
              <a:solidFill>
                <a:schemeClr val="bg1"/>
              </a:solidFill>
              <a:effectLst/>
            </a:endParaRPr>
          </a:p>
        </p:txBody>
      </p:sp>
      <p:pic>
        <p:nvPicPr>
          <p:cNvPr id="11" name="Image 10">
            <a:extLst>
              <a:ext uri="{FF2B5EF4-FFF2-40B4-BE49-F238E27FC236}">
                <a16:creationId xmlns:a16="http://schemas.microsoft.com/office/drawing/2014/main" id="{154E301E-5FC5-304D-8FD2-4869E4D630BC}"/>
              </a:ext>
            </a:extLst>
          </p:cNvPr>
          <p:cNvPicPr>
            <a:picLocks noChangeAspect="1"/>
          </p:cNvPicPr>
          <p:nvPr/>
        </p:nvPicPr>
        <p:blipFill>
          <a:blip r:embed="rId5"/>
          <a:stretch>
            <a:fillRect/>
          </a:stretch>
        </p:blipFill>
        <p:spPr>
          <a:xfrm>
            <a:off x="8028383" y="116632"/>
            <a:ext cx="990057" cy="945768"/>
          </a:xfrm>
          <a:prstGeom prst="rect">
            <a:avLst/>
          </a:prstGeom>
        </p:spPr>
      </p:pic>
    </p:spTree>
    <p:extLst>
      <p:ext uri="{BB962C8B-B14F-4D97-AF65-F5344CB8AC3E}">
        <p14:creationId xmlns:p14="http://schemas.microsoft.com/office/powerpoint/2010/main" val="2444463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07564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44624"/>
            <a:ext cx="803775" cy="72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54175" y="98629"/>
            <a:ext cx="615818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Cérémonie, silence merci </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a:solidFill>
                  <a:schemeClr val="bg1"/>
                </a:solidFill>
              </a:rPr>
              <a:t>61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154E301E-5FC5-304D-8FD2-4869E4D630BC}"/>
              </a:ext>
            </a:extLst>
          </p:cNvPr>
          <p:cNvPicPr>
            <a:picLocks noChangeAspect="1"/>
          </p:cNvPicPr>
          <p:nvPr/>
        </p:nvPicPr>
        <p:blipFill>
          <a:blip r:embed="rId5"/>
          <a:stretch>
            <a:fillRect/>
          </a:stretch>
        </p:blipFill>
        <p:spPr>
          <a:xfrm>
            <a:off x="8384617" y="116632"/>
            <a:ext cx="633823" cy="605470"/>
          </a:xfrm>
          <a:prstGeom prst="rect">
            <a:avLst/>
          </a:prstGeom>
        </p:spPr>
      </p:pic>
      <p:pic>
        <p:nvPicPr>
          <p:cNvPr id="3" name="Image 2">
            <a:extLst>
              <a:ext uri="{FF2B5EF4-FFF2-40B4-BE49-F238E27FC236}">
                <a16:creationId xmlns:a16="http://schemas.microsoft.com/office/drawing/2014/main" id="{7E35F2D3-53DC-9449-9E84-12DC30A8C5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384"/>
            <a:ext cx="9144000" cy="6908118"/>
          </a:xfrm>
          <a:prstGeom prst="rect">
            <a:avLst/>
          </a:prstGeom>
        </p:spPr>
      </p:pic>
    </p:spTree>
    <p:extLst>
      <p:ext uri="{BB962C8B-B14F-4D97-AF65-F5344CB8AC3E}">
        <p14:creationId xmlns:p14="http://schemas.microsoft.com/office/powerpoint/2010/main" val="1284972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07564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139493" cy="103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54175" y="98629"/>
            <a:ext cx="6158185"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Cérémonie </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65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sp>
        <p:nvSpPr>
          <p:cNvPr id="18" name="Rectangle 17">
            <a:extLst>
              <a:ext uri="{FF2B5EF4-FFF2-40B4-BE49-F238E27FC236}">
                <a16:creationId xmlns:a16="http://schemas.microsoft.com/office/drawing/2014/main" id="{0F52856E-0486-EA4F-868E-64528C2321F2}"/>
              </a:ext>
            </a:extLst>
          </p:cNvPr>
          <p:cNvSpPr/>
          <p:nvPr/>
        </p:nvSpPr>
        <p:spPr>
          <a:xfrm>
            <a:off x="23809" y="1170025"/>
            <a:ext cx="9096381" cy="483209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Remise de la « Croix du Combattant » </a:t>
            </a:r>
            <a:r>
              <a:rPr lang="fr-FR" sz="2000" b="1" dirty="0">
                <a:solidFill>
                  <a:schemeClr val="bg1"/>
                </a:solidFill>
              </a:rPr>
              <a:t>: 	</a:t>
            </a:r>
          </a:p>
          <a:p>
            <a:pPr algn="ctr"/>
            <a:endParaRPr lang="fr-FR" sz="2400" b="1" dirty="0">
              <a:solidFill>
                <a:schemeClr val="bg1"/>
              </a:solidFill>
            </a:endParaRPr>
          </a:p>
          <a:p>
            <a:pPr algn="ctr"/>
            <a:r>
              <a:rPr lang="fr-FR" sz="2400" b="1" dirty="0">
                <a:solidFill>
                  <a:schemeClr val="bg1"/>
                </a:solidFill>
              </a:rPr>
              <a:t>Ouvrez le ban </a:t>
            </a:r>
          </a:p>
          <a:p>
            <a:pPr marL="457200" indent="-457200" algn="ctr">
              <a:buFontTx/>
              <a:buChar char="-"/>
            </a:pPr>
            <a:r>
              <a:rPr lang="fr-FR" sz="2800" b="1" dirty="0" err="1">
                <a:solidFill>
                  <a:schemeClr val="bg1"/>
                </a:solidFill>
              </a:rPr>
              <a:t>Lcl</a:t>
            </a:r>
            <a:r>
              <a:rPr lang="fr-FR" sz="2800" b="1" dirty="0">
                <a:solidFill>
                  <a:schemeClr val="bg1"/>
                </a:solidFill>
              </a:rPr>
              <a:t> Éric EVENO  - </a:t>
            </a:r>
            <a:r>
              <a:rPr lang="fr-FR" sz="2800" b="1" dirty="0" err="1">
                <a:solidFill>
                  <a:schemeClr val="bg1"/>
                </a:solidFill>
              </a:rPr>
              <a:t>Cne</a:t>
            </a:r>
            <a:r>
              <a:rPr lang="fr-FR" sz="2800" b="1" dirty="0">
                <a:solidFill>
                  <a:schemeClr val="bg1"/>
                </a:solidFill>
              </a:rPr>
              <a:t> Thierry LECAILLON </a:t>
            </a:r>
          </a:p>
          <a:p>
            <a:endParaRPr lang="fr-FR" sz="1600" b="1" dirty="0">
              <a:solidFill>
                <a:schemeClr val="bg1"/>
              </a:solidFill>
            </a:endParaRPr>
          </a:p>
          <a:p>
            <a:pPr algn="ctr"/>
            <a:r>
              <a:rPr lang="fr-FR" sz="2400" b="1" dirty="0">
                <a:solidFill>
                  <a:schemeClr val="bg1"/>
                </a:solidFill>
              </a:rPr>
              <a:t>«nous vous décernons la Croix du Combattant »</a:t>
            </a:r>
          </a:p>
          <a:p>
            <a:pPr algn="ctr"/>
            <a:endParaRPr lang="fr-FR" sz="1600" b="1" dirty="0">
              <a:solidFill>
                <a:schemeClr val="bg1"/>
              </a:solidFill>
            </a:endParaRPr>
          </a:p>
          <a:p>
            <a:pPr algn="ctr"/>
            <a:r>
              <a:rPr lang="fr-FR" sz="3200" b="1" dirty="0">
                <a:solidFill>
                  <a:schemeClr val="bg1"/>
                </a:solidFill>
              </a:rPr>
              <a:t>-Titre de Reconnaissance de la Nation : </a:t>
            </a:r>
          </a:p>
          <a:p>
            <a:pPr algn="ctr"/>
            <a:endParaRPr lang="fr-FR" sz="2000" b="1" dirty="0">
              <a:solidFill>
                <a:schemeClr val="bg1"/>
              </a:solidFill>
            </a:endParaRPr>
          </a:p>
          <a:p>
            <a:pPr algn="ctr"/>
            <a:r>
              <a:rPr lang="fr-FR" sz="2800" b="1" dirty="0" err="1">
                <a:solidFill>
                  <a:schemeClr val="bg1"/>
                </a:solidFill>
              </a:rPr>
              <a:t>Lcl</a:t>
            </a:r>
            <a:r>
              <a:rPr lang="fr-FR" sz="2800" b="1" dirty="0">
                <a:solidFill>
                  <a:schemeClr val="bg1"/>
                </a:solidFill>
              </a:rPr>
              <a:t> Éric EVENO «nous vous décernons </a:t>
            </a:r>
          </a:p>
          <a:p>
            <a:pPr algn="ctr"/>
            <a:r>
              <a:rPr lang="fr-FR" sz="2800" b="1" dirty="0">
                <a:solidFill>
                  <a:schemeClr val="bg1"/>
                </a:solidFill>
              </a:rPr>
              <a:t>le titre de reconnaissance de la Nation » </a:t>
            </a:r>
          </a:p>
          <a:p>
            <a:endParaRPr lang="fr-FR" sz="2000" dirty="0">
              <a:solidFill>
                <a:schemeClr val="bg1"/>
              </a:solidFill>
            </a:endParaRPr>
          </a:p>
          <a:p>
            <a:pPr algn="ctr"/>
            <a:r>
              <a:rPr lang="fr-FR" sz="2400" b="1" dirty="0">
                <a:solidFill>
                  <a:schemeClr val="bg1"/>
                </a:solidFill>
              </a:rPr>
              <a:t>Fermez le ban </a:t>
            </a:r>
          </a:p>
        </p:txBody>
      </p:sp>
      <p:pic>
        <p:nvPicPr>
          <p:cNvPr id="11" name="Image 10">
            <a:extLst>
              <a:ext uri="{FF2B5EF4-FFF2-40B4-BE49-F238E27FC236}">
                <a16:creationId xmlns:a16="http://schemas.microsoft.com/office/drawing/2014/main" id="{154E301E-5FC5-304D-8FD2-4869E4D630BC}"/>
              </a:ext>
            </a:extLst>
          </p:cNvPr>
          <p:cNvPicPr>
            <a:picLocks noChangeAspect="1"/>
          </p:cNvPicPr>
          <p:nvPr/>
        </p:nvPicPr>
        <p:blipFill>
          <a:blip r:embed="rId5"/>
          <a:stretch>
            <a:fillRect/>
          </a:stretch>
        </p:blipFill>
        <p:spPr>
          <a:xfrm>
            <a:off x="7812361" y="116632"/>
            <a:ext cx="1206080" cy="1152128"/>
          </a:xfrm>
          <a:prstGeom prst="rect">
            <a:avLst/>
          </a:prstGeom>
        </p:spPr>
      </p:pic>
    </p:spTree>
    <p:extLst>
      <p:ext uri="{BB962C8B-B14F-4D97-AF65-F5344CB8AC3E}">
        <p14:creationId xmlns:p14="http://schemas.microsoft.com/office/powerpoint/2010/main" val="625307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07564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139493" cy="103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163303" y="98629"/>
            <a:ext cx="6649058"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Remise de la médaille de l’ANACLE</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66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1" name="Image 10">
            <a:extLst>
              <a:ext uri="{FF2B5EF4-FFF2-40B4-BE49-F238E27FC236}">
                <a16:creationId xmlns:a16="http://schemas.microsoft.com/office/drawing/2014/main" id="{154E301E-5FC5-304D-8FD2-4869E4D630BC}"/>
              </a:ext>
            </a:extLst>
          </p:cNvPr>
          <p:cNvPicPr>
            <a:picLocks noChangeAspect="1"/>
          </p:cNvPicPr>
          <p:nvPr/>
        </p:nvPicPr>
        <p:blipFill>
          <a:blip r:embed="rId5"/>
          <a:stretch>
            <a:fillRect/>
          </a:stretch>
        </p:blipFill>
        <p:spPr>
          <a:xfrm>
            <a:off x="7812361" y="116632"/>
            <a:ext cx="1206080" cy="1152128"/>
          </a:xfrm>
          <a:prstGeom prst="rect">
            <a:avLst/>
          </a:prstGeom>
        </p:spPr>
      </p:pic>
      <p:graphicFrame>
        <p:nvGraphicFramePr>
          <p:cNvPr id="2" name="Tableau 2">
            <a:extLst>
              <a:ext uri="{FF2B5EF4-FFF2-40B4-BE49-F238E27FC236}">
                <a16:creationId xmlns:a16="http://schemas.microsoft.com/office/drawing/2014/main" id="{B71D128F-4340-DE46-8AA5-58E795F59012}"/>
              </a:ext>
            </a:extLst>
          </p:cNvPr>
          <p:cNvGraphicFramePr>
            <a:graphicFrameLocks noGrp="1"/>
          </p:cNvGraphicFramePr>
          <p:nvPr>
            <p:extLst>
              <p:ext uri="{D42A27DB-BD31-4B8C-83A1-F6EECF244321}">
                <p14:modId xmlns:p14="http://schemas.microsoft.com/office/powerpoint/2010/main" val="3512516670"/>
              </p:ext>
            </p:extLst>
          </p:nvPr>
        </p:nvGraphicFramePr>
        <p:xfrm>
          <a:off x="23809" y="2662768"/>
          <a:ext cx="9120190" cy="3169920"/>
        </p:xfrm>
        <a:graphic>
          <a:graphicData uri="http://schemas.openxmlformats.org/drawingml/2006/table">
            <a:tbl>
              <a:tblPr firstRow="1" bandRow="1">
                <a:tableStyleId>{5C22544A-7EE6-4342-B048-85BDC9FD1C3A}</a:tableStyleId>
              </a:tblPr>
              <a:tblGrid>
                <a:gridCol w="4404175">
                  <a:extLst>
                    <a:ext uri="{9D8B030D-6E8A-4147-A177-3AD203B41FA5}">
                      <a16:colId xmlns:a16="http://schemas.microsoft.com/office/drawing/2014/main" val="962930135"/>
                    </a:ext>
                  </a:extLst>
                </a:gridCol>
                <a:gridCol w="4716015">
                  <a:extLst>
                    <a:ext uri="{9D8B030D-6E8A-4147-A177-3AD203B41FA5}">
                      <a16:colId xmlns:a16="http://schemas.microsoft.com/office/drawing/2014/main" val="538796263"/>
                    </a:ext>
                  </a:extLst>
                </a:gridCol>
              </a:tblGrid>
              <a:tr h="370840">
                <a:tc>
                  <a:txBody>
                    <a:bodyPr/>
                    <a:lstStyle/>
                    <a:p>
                      <a:pPr algn="ctr"/>
                      <a:r>
                        <a:rPr lang="fr-FR" sz="2400" dirty="0"/>
                        <a:t>Argent </a:t>
                      </a:r>
                    </a:p>
                  </a:txBody>
                  <a:tcPr/>
                </a:tc>
                <a:tc>
                  <a:txBody>
                    <a:bodyPr/>
                    <a:lstStyle/>
                    <a:p>
                      <a:pPr algn="ctr"/>
                      <a:r>
                        <a:rPr lang="fr-FR" dirty="0"/>
                        <a:t> Bronze </a:t>
                      </a:r>
                    </a:p>
                  </a:txBody>
                  <a:tcPr/>
                </a:tc>
                <a:extLst>
                  <a:ext uri="{0D108BD9-81ED-4DB2-BD59-A6C34878D82A}">
                    <a16:rowId xmlns:a16="http://schemas.microsoft.com/office/drawing/2014/main" val="31143348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a:latin typeface="Arial" panose="020B0604020202020204" pitchFamily="34" charset="0"/>
                          <a:cs typeface="Arial" panose="020B0604020202020204" pitchFamily="34" charset="0"/>
                        </a:rPr>
                        <a:t>Général Jean-Paul ANDREOLI,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a:latin typeface="Arial" panose="020B0604020202020204" pitchFamily="34" charset="0"/>
                          <a:cs typeface="Arial" panose="020B0604020202020204" pitchFamily="34" charset="0"/>
                        </a:rPr>
                        <a:t>ADC Nebojsa RADULOVIC,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a:latin typeface="Arial" panose="020B0604020202020204" pitchFamily="34" charset="0"/>
                          <a:cs typeface="Arial" panose="020B0604020202020204" pitchFamily="34" charset="0"/>
                        </a:rPr>
                        <a:t>ADC Yves GALVEZ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err="1">
                          <a:latin typeface="Arial" panose="020B0604020202020204" pitchFamily="34" charset="0"/>
                          <a:cs typeface="Arial" panose="020B0604020202020204" pitchFamily="34" charset="0"/>
                        </a:rPr>
                        <a:t>Cch</a:t>
                      </a:r>
                      <a:r>
                        <a:rPr lang="fr-FR" sz="2200" b="1" dirty="0">
                          <a:latin typeface="Arial" panose="020B0604020202020204" pitchFamily="34" charset="0"/>
                          <a:cs typeface="Arial" panose="020B0604020202020204" pitchFamily="34" charset="0"/>
                        </a:rPr>
                        <a:t> Michel LIMBOVICI,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err="1">
                          <a:latin typeface="Arial" panose="020B0604020202020204" pitchFamily="34" charset="0"/>
                          <a:cs typeface="Arial" panose="020B0604020202020204" pitchFamily="34" charset="0"/>
                        </a:rPr>
                        <a:t>Cpl</a:t>
                      </a:r>
                      <a:r>
                        <a:rPr lang="fr-FR" sz="2200" b="1" dirty="0">
                          <a:latin typeface="Arial" panose="020B0604020202020204" pitchFamily="34" charset="0"/>
                          <a:cs typeface="Arial" panose="020B0604020202020204" pitchFamily="34" charset="0"/>
                        </a:rPr>
                        <a:t> Gérald SOLA,</a:t>
                      </a:r>
                      <a:endParaRPr lang="fr-FR" sz="2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200" b="1" dirty="0">
                          <a:latin typeface="Arial" panose="020B0604020202020204" pitchFamily="34" charset="0"/>
                          <a:cs typeface="Arial" panose="020B0604020202020204" pitchFamily="34" charset="0"/>
                        </a:rPr>
                        <a:t>Docteur Marie-José GALEA, </a:t>
                      </a:r>
                      <a:endParaRPr lang="fr-FR" sz="2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a:txBody>
                  <a:tcPr/>
                </a:tc>
                <a:tc>
                  <a:txBody>
                    <a:bodyPr/>
                    <a:lstStyle/>
                    <a:p>
                      <a:r>
                        <a:rPr lang="fr-FR" sz="2200" b="1" kern="1200" dirty="0">
                          <a:solidFill>
                            <a:schemeClr val="dk1"/>
                          </a:solidFill>
                          <a:effectLst/>
                          <a:latin typeface="Arial" panose="020B0604020202020204" pitchFamily="34" charset="0"/>
                          <a:ea typeface="+mn-ea"/>
                          <a:cs typeface="Arial" panose="020B0604020202020204" pitchFamily="34" charset="0"/>
                        </a:rPr>
                        <a:t>Sergent Lucien CAMPANINI,</a:t>
                      </a:r>
                      <a:endParaRPr lang="fr-FR" sz="2200" kern="1200" dirty="0">
                        <a:solidFill>
                          <a:schemeClr val="dk1"/>
                        </a:solidFill>
                        <a:effectLst/>
                        <a:latin typeface="Arial" panose="020B0604020202020204" pitchFamily="34" charset="0"/>
                        <a:ea typeface="+mn-ea"/>
                        <a:cs typeface="Arial" panose="020B0604020202020204" pitchFamily="34" charset="0"/>
                      </a:endParaRPr>
                    </a:p>
                    <a:p>
                      <a:r>
                        <a:rPr lang="fr-FR" sz="2200" b="1" kern="1200" dirty="0">
                          <a:solidFill>
                            <a:schemeClr val="dk1"/>
                          </a:solidFill>
                          <a:effectLst/>
                          <a:latin typeface="Arial" panose="020B0604020202020204" pitchFamily="34" charset="0"/>
                          <a:ea typeface="+mn-ea"/>
                          <a:cs typeface="Arial" panose="020B0604020202020204" pitchFamily="34" charset="0"/>
                        </a:rPr>
                        <a:t>Mr Francisque BONNARD </a:t>
                      </a:r>
                      <a:endParaRPr lang="fr-FR" sz="2200" kern="1200" dirty="0">
                        <a:solidFill>
                          <a:schemeClr val="dk1"/>
                        </a:solidFill>
                        <a:effectLst/>
                        <a:latin typeface="Arial" panose="020B0604020202020204" pitchFamily="34" charset="0"/>
                        <a:ea typeface="+mn-ea"/>
                        <a:cs typeface="Arial" panose="020B0604020202020204" pitchFamily="34" charset="0"/>
                      </a:endParaRPr>
                    </a:p>
                    <a:p>
                      <a:r>
                        <a:rPr lang="fr-FR" sz="2200" b="1" kern="1200" dirty="0">
                          <a:solidFill>
                            <a:schemeClr val="dk1"/>
                          </a:solidFill>
                          <a:effectLst/>
                          <a:latin typeface="Arial" panose="020B0604020202020204" pitchFamily="34" charset="0"/>
                          <a:ea typeface="+mn-ea"/>
                          <a:cs typeface="Arial" panose="020B0604020202020204" pitchFamily="34" charset="0"/>
                        </a:rPr>
                        <a:t>Mme Corine LECAILLON, </a:t>
                      </a:r>
                      <a:endParaRPr lang="fr-FR" sz="2200" kern="1200" dirty="0">
                        <a:solidFill>
                          <a:schemeClr val="dk1"/>
                        </a:solidFill>
                        <a:effectLst/>
                        <a:latin typeface="Arial" panose="020B0604020202020204" pitchFamily="34" charset="0"/>
                        <a:ea typeface="+mn-ea"/>
                        <a:cs typeface="Arial" panose="020B0604020202020204" pitchFamily="34" charset="0"/>
                      </a:endParaRPr>
                    </a:p>
                    <a:p>
                      <a:r>
                        <a:rPr lang="fr-FR" sz="2200" b="1" kern="1200" dirty="0">
                          <a:solidFill>
                            <a:schemeClr val="dk1"/>
                          </a:solidFill>
                          <a:effectLst/>
                          <a:latin typeface="Arial" panose="020B0604020202020204" pitchFamily="34" charset="0"/>
                          <a:ea typeface="+mn-ea"/>
                          <a:cs typeface="Arial" panose="020B0604020202020204" pitchFamily="34" charset="0"/>
                        </a:rPr>
                        <a:t>Médecin-colonel Éric EVENO</a:t>
                      </a:r>
                      <a:endParaRPr lang="fr-FR" sz="2200" kern="1200" dirty="0">
                        <a:solidFill>
                          <a:schemeClr val="dk1"/>
                        </a:solidFill>
                        <a:effectLst/>
                        <a:latin typeface="Arial" panose="020B0604020202020204" pitchFamily="34" charset="0"/>
                        <a:ea typeface="+mn-ea"/>
                        <a:cs typeface="Arial" panose="020B0604020202020204" pitchFamily="34" charset="0"/>
                      </a:endParaRPr>
                    </a:p>
                    <a:p>
                      <a:r>
                        <a:rPr lang="fr-FR" sz="2200" b="1" kern="1200" dirty="0">
                          <a:solidFill>
                            <a:schemeClr val="dk1"/>
                          </a:solidFill>
                          <a:effectLst/>
                          <a:latin typeface="Arial" panose="020B0604020202020204" pitchFamily="34" charset="0"/>
                          <a:ea typeface="+mn-ea"/>
                          <a:cs typeface="Arial" panose="020B0604020202020204" pitchFamily="34" charset="0"/>
                        </a:rPr>
                        <a:t>Divisionnaire Vincent GUIVARCH </a:t>
                      </a:r>
                      <a:endParaRPr lang="fr-FR" sz="2200" kern="1200" dirty="0">
                        <a:solidFill>
                          <a:schemeClr val="dk1"/>
                        </a:solidFill>
                        <a:effectLst/>
                        <a:latin typeface="Arial" panose="020B0604020202020204" pitchFamily="34" charset="0"/>
                        <a:ea typeface="+mn-ea"/>
                        <a:cs typeface="Arial" panose="020B0604020202020204" pitchFamily="34" charset="0"/>
                      </a:endParaRPr>
                    </a:p>
                    <a:p>
                      <a:r>
                        <a:rPr lang="fr-FR" sz="2200" b="1" kern="1200" dirty="0">
                          <a:solidFill>
                            <a:schemeClr val="dk1"/>
                          </a:solidFill>
                          <a:effectLst/>
                          <a:latin typeface="Arial" panose="020B0604020202020204" pitchFamily="34" charset="0"/>
                          <a:ea typeface="+mn-ea"/>
                          <a:cs typeface="Arial" panose="020B0604020202020204" pitchFamily="34" charset="0"/>
                        </a:rPr>
                        <a:t>Sergent-chef Ahmed DANOUNE</a:t>
                      </a:r>
                      <a:endParaRPr lang="fr-FR" sz="2200" kern="1200" dirty="0">
                        <a:solidFill>
                          <a:schemeClr val="dk1"/>
                        </a:solidFill>
                        <a:effectLst/>
                        <a:latin typeface="Arial" panose="020B0604020202020204" pitchFamily="34" charset="0"/>
                        <a:ea typeface="+mn-ea"/>
                        <a:cs typeface="Arial" panose="020B0604020202020204" pitchFamily="34" charset="0"/>
                      </a:endParaRPr>
                    </a:p>
                    <a:p>
                      <a:endParaRPr lang="fr-F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7672048"/>
                  </a:ext>
                </a:extLst>
              </a:tr>
            </a:tbl>
          </a:graphicData>
        </a:graphic>
      </p:graphicFrame>
      <p:sp>
        <p:nvSpPr>
          <p:cNvPr id="13" name="Rectangle 12">
            <a:extLst>
              <a:ext uri="{FF2B5EF4-FFF2-40B4-BE49-F238E27FC236}">
                <a16:creationId xmlns:a16="http://schemas.microsoft.com/office/drawing/2014/main" id="{74DD571D-25B5-CC40-9B08-0BE2F274CEEA}"/>
              </a:ext>
            </a:extLst>
          </p:cNvPr>
          <p:cNvSpPr/>
          <p:nvPr/>
        </p:nvSpPr>
        <p:spPr>
          <a:xfrm>
            <a:off x="704701" y="1340768"/>
            <a:ext cx="7632848"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Nous vous décernons la médaille de dévouement et du mérite de l’ANACLE </a:t>
            </a:r>
            <a:endParaRPr lang="fr-FR" sz="2800" dirty="0">
              <a:solidFill>
                <a:schemeClr val="bg1"/>
              </a:solidFill>
            </a:endParaRPr>
          </a:p>
        </p:txBody>
      </p:sp>
    </p:spTree>
    <p:extLst>
      <p:ext uri="{BB962C8B-B14F-4D97-AF65-F5344CB8AC3E}">
        <p14:creationId xmlns:p14="http://schemas.microsoft.com/office/powerpoint/2010/main" val="3979079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2999" y="-1075643"/>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139493" cy="103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654175" y="98629"/>
            <a:ext cx="6158185"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Fin de l’Assemblée Générale 2021 et de la cérémonie </a:t>
            </a:r>
            <a:endParaRPr lang="fr-FR" sz="2800" dirty="0">
              <a:solidFill>
                <a:schemeClr val="bg1"/>
              </a:solidFill>
            </a:endParaRPr>
          </a:p>
        </p:txBody>
      </p:sp>
      <p:sp>
        <p:nvSpPr>
          <p:cNvPr id="14" name="Rectangle 13">
            <a:extLst>
              <a:ext uri="{FF2B5EF4-FFF2-40B4-BE49-F238E27FC236}">
                <a16:creationId xmlns:a16="http://schemas.microsoft.com/office/drawing/2014/main" id="{9AFFA3A2-1E54-B94F-9DD9-DFBC030A8D55}"/>
              </a:ext>
            </a:extLst>
          </p:cNvPr>
          <p:cNvSpPr/>
          <p:nvPr/>
        </p:nvSpPr>
        <p:spPr>
          <a:xfrm>
            <a:off x="2937123" y="6511595"/>
            <a:ext cx="2996126"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6è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sp>
        <p:nvSpPr>
          <p:cNvPr id="18" name="Rectangle 17">
            <a:extLst>
              <a:ext uri="{FF2B5EF4-FFF2-40B4-BE49-F238E27FC236}">
                <a16:creationId xmlns:a16="http://schemas.microsoft.com/office/drawing/2014/main" id="{0F52856E-0486-EA4F-868E-64528C2321F2}"/>
              </a:ext>
            </a:extLst>
          </p:cNvPr>
          <p:cNvSpPr/>
          <p:nvPr/>
        </p:nvSpPr>
        <p:spPr>
          <a:xfrm>
            <a:off x="395536" y="1170025"/>
            <a:ext cx="8496944" cy="25545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solidFill>
                  <a:schemeClr val="bg1"/>
                </a:solidFill>
              </a:rPr>
              <a:t>Nous ferons une photo famille si possible aux ordres du </a:t>
            </a:r>
          </a:p>
          <a:p>
            <a:pPr algn="ctr"/>
            <a:r>
              <a:rPr lang="fr-FR" sz="3200" b="1" dirty="0" err="1">
                <a:solidFill>
                  <a:schemeClr val="bg1"/>
                </a:solidFill>
              </a:rPr>
              <a:t>Lcl</a:t>
            </a:r>
            <a:r>
              <a:rPr lang="fr-FR" sz="3200" b="1" dirty="0">
                <a:solidFill>
                  <a:schemeClr val="bg1"/>
                </a:solidFill>
              </a:rPr>
              <a:t> Bernard MEYRAN puis, </a:t>
            </a:r>
          </a:p>
          <a:p>
            <a:pPr algn="ctr"/>
            <a:r>
              <a:rPr lang="fr-FR" sz="3200" b="1" dirty="0">
                <a:solidFill>
                  <a:schemeClr val="bg1"/>
                </a:solidFill>
              </a:rPr>
              <a:t>à table pour 12 h 15 SVP !</a:t>
            </a:r>
          </a:p>
          <a:p>
            <a:pPr algn="ctr"/>
            <a:r>
              <a:rPr lang="fr-FR" sz="3200" b="1" dirty="0">
                <a:solidFill>
                  <a:schemeClr val="bg1"/>
                </a:solidFill>
              </a:rPr>
              <a:t>Merci pour votre compréhension!</a:t>
            </a:r>
            <a:endParaRPr lang="fr-FR" sz="3200" dirty="0">
              <a:solidFill>
                <a:schemeClr val="bg1"/>
              </a:solidFill>
            </a:endParaRPr>
          </a:p>
        </p:txBody>
      </p:sp>
      <p:pic>
        <p:nvPicPr>
          <p:cNvPr id="11" name="Image 10">
            <a:extLst>
              <a:ext uri="{FF2B5EF4-FFF2-40B4-BE49-F238E27FC236}">
                <a16:creationId xmlns:a16="http://schemas.microsoft.com/office/drawing/2014/main" id="{154E301E-5FC5-304D-8FD2-4869E4D630BC}"/>
              </a:ext>
            </a:extLst>
          </p:cNvPr>
          <p:cNvPicPr>
            <a:picLocks noChangeAspect="1"/>
          </p:cNvPicPr>
          <p:nvPr/>
        </p:nvPicPr>
        <p:blipFill>
          <a:blip r:embed="rId5"/>
          <a:stretch>
            <a:fillRect/>
          </a:stretch>
        </p:blipFill>
        <p:spPr>
          <a:xfrm>
            <a:off x="7812361" y="116632"/>
            <a:ext cx="1206080" cy="1152128"/>
          </a:xfrm>
          <a:prstGeom prst="rect">
            <a:avLst/>
          </a:prstGeom>
        </p:spPr>
      </p:pic>
      <p:pic>
        <p:nvPicPr>
          <p:cNvPr id="12" name="Image 11">
            <a:extLst>
              <a:ext uri="{FF2B5EF4-FFF2-40B4-BE49-F238E27FC236}">
                <a16:creationId xmlns:a16="http://schemas.microsoft.com/office/drawing/2014/main" id="{E20C7502-A800-0E4F-9AF1-7AD2209998DD}"/>
              </a:ext>
            </a:extLst>
          </p:cNvPr>
          <p:cNvPicPr>
            <a:picLocks noChangeAspect="1"/>
          </p:cNvPicPr>
          <p:nvPr/>
        </p:nvPicPr>
        <p:blipFill>
          <a:blip r:embed="rId6"/>
          <a:stretch>
            <a:fillRect/>
          </a:stretch>
        </p:blipFill>
        <p:spPr>
          <a:xfrm>
            <a:off x="167133" y="4442344"/>
            <a:ext cx="1019997" cy="1871555"/>
          </a:xfrm>
          <a:prstGeom prst="rect">
            <a:avLst/>
          </a:prstGeom>
        </p:spPr>
      </p:pic>
      <p:pic>
        <p:nvPicPr>
          <p:cNvPr id="13" name="Image 12">
            <a:extLst>
              <a:ext uri="{FF2B5EF4-FFF2-40B4-BE49-F238E27FC236}">
                <a16:creationId xmlns:a16="http://schemas.microsoft.com/office/drawing/2014/main" id="{0377A2E9-B0D7-3C4F-83C0-0D3E3032F6A5}"/>
              </a:ext>
            </a:extLst>
          </p:cNvPr>
          <p:cNvPicPr>
            <a:picLocks noChangeAspect="1"/>
          </p:cNvPicPr>
          <p:nvPr/>
        </p:nvPicPr>
        <p:blipFill>
          <a:blip r:embed="rId6"/>
          <a:stretch>
            <a:fillRect/>
          </a:stretch>
        </p:blipFill>
        <p:spPr>
          <a:xfrm>
            <a:off x="8097630" y="4485201"/>
            <a:ext cx="1046370" cy="1919945"/>
          </a:xfrm>
          <a:prstGeom prst="rect">
            <a:avLst/>
          </a:prstGeom>
        </p:spPr>
      </p:pic>
      <p:pic>
        <p:nvPicPr>
          <p:cNvPr id="15" name="Image 14">
            <a:extLst>
              <a:ext uri="{FF2B5EF4-FFF2-40B4-BE49-F238E27FC236}">
                <a16:creationId xmlns:a16="http://schemas.microsoft.com/office/drawing/2014/main" id="{A5E265DA-F5DA-5E4A-946D-2E32E02997D6}"/>
              </a:ext>
            </a:extLst>
          </p:cNvPr>
          <p:cNvPicPr>
            <a:picLocks noChangeAspect="1"/>
          </p:cNvPicPr>
          <p:nvPr/>
        </p:nvPicPr>
        <p:blipFill>
          <a:blip r:embed="rId7"/>
          <a:stretch>
            <a:fillRect/>
          </a:stretch>
        </p:blipFill>
        <p:spPr>
          <a:xfrm>
            <a:off x="2773655" y="3659559"/>
            <a:ext cx="3428120" cy="1672758"/>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87119F55-1BD0-C64E-B74F-3A8F9E06FD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6363" y="5417967"/>
            <a:ext cx="6686544" cy="1114424"/>
          </a:xfrm>
          <a:prstGeom prst="rect">
            <a:avLst/>
          </a:prstGeom>
        </p:spPr>
      </p:pic>
    </p:spTree>
    <p:extLst>
      <p:ext uri="{BB962C8B-B14F-4D97-AF65-F5344CB8AC3E}">
        <p14:creationId xmlns:p14="http://schemas.microsoft.com/office/powerpoint/2010/main" val="429198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703FD9-45D1-450A-A8CE-22E621383CA2}"/>
              </a:ext>
            </a:extLst>
          </p:cNvPr>
          <p:cNvSpPr/>
          <p:nvPr/>
        </p:nvSpPr>
        <p:spPr>
          <a:xfrm>
            <a:off x="100817" y="1124744"/>
            <a:ext cx="8985547" cy="529375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000" b="1" dirty="0">
                <a:solidFill>
                  <a:schemeClr val="bg1"/>
                </a:solidFill>
              </a:rPr>
              <a:t>-L’AACLE est  administrée par un conseil d’administration, composé de 5 membres minimum à 25 Membres maximum.</a:t>
            </a:r>
            <a:endParaRPr lang="fr-FR" sz="2000" dirty="0">
              <a:solidFill>
                <a:schemeClr val="bg1"/>
              </a:solidFill>
            </a:endParaRPr>
          </a:p>
          <a:p>
            <a:r>
              <a:rPr lang="fr-FR" sz="2000" b="1" dirty="0">
                <a:solidFill>
                  <a:schemeClr val="bg1"/>
                </a:solidFill>
              </a:rPr>
              <a:t>- </a:t>
            </a:r>
            <a:r>
              <a:rPr lang="fr-FR" sz="2000" b="1" dirty="0">
                <a:solidFill>
                  <a:srgbClr val="FFFF00"/>
                </a:solidFill>
              </a:rPr>
              <a:t>en cas de vacance, </a:t>
            </a:r>
            <a:r>
              <a:rPr lang="fr-FR" sz="2000" b="1" dirty="0">
                <a:solidFill>
                  <a:schemeClr val="bg1"/>
                </a:solidFill>
              </a:rPr>
              <a:t>le conseil prévoit au remplacement provisoire de ses membres, leur remplacement définitif intervenant lors de l’Assemblée Générale qui suit,</a:t>
            </a:r>
            <a:endParaRPr lang="fr-FR" sz="2000" dirty="0">
              <a:solidFill>
                <a:schemeClr val="bg1"/>
              </a:solidFill>
            </a:endParaRPr>
          </a:p>
          <a:p>
            <a:endParaRPr lang="fr-FR" sz="2000" dirty="0"/>
          </a:p>
          <a:p>
            <a:r>
              <a:rPr lang="fr-FR" sz="2000" b="1" dirty="0">
                <a:solidFill>
                  <a:schemeClr val="bg1"/>
                </a:solidFill>
              </a:rPr>
              <a:t>- Il n’y a pas de limite d’âge pour les administrateurs </a:t>
            </a:r>
            <a:br>
              <a:rPr lang="fr-FR" sz="2000" dirty="0">
                <a:solidFill>
                  <a:schemeClr val="bg1"/>
                </a:solidFill>
              </a:rPr>
            </a:br>
            <a:endParaRPr lang="fr-FR" sz="2000" dirty="0">
              <a:solidFill>
                <a:schemeClr val="bg1"/>
              </a:solidFill>
            </a:endParaRPr>
          </a:p>
          <a:p>
            <a:r>
              <a:rPr lang="fr-FR" sz="2000" b="1" dirty="0">
                <a:solidFill>
                  <a:schemeClr val="bg1"/>
                </a:solidFill>
              </a:rPr>
              <a:t>- Le président est élu à l’occasion de la réunion du CA par les membres du Conseil d’Administration (appelés grands électeurs). Il est obligatoirement issue de la Légion étrangère minimum 5 ans de service ainsi que les vice-présidents et porte-drapeaux. </a:t>
            </a:r>
            <a:r>
              <a:rPr lang="fr-FR" sz="2000" b="1" dirty="0">
                <a:solidFill>
                  <a:srgbClr val="FFFF00"/>
                </a:solidFill>
              </a:rPr>
              <a:t>En revanche les autres administrateurs peuvent être non anciens Légionnaires</a:t>
            </a:r>
            <a:r>
              <a:rPr lang="fr-FR" sz="2000" b="1" dirty="0">
                <a:solidFill>
                  <a:schemeClr val="bg1"/>
                </a:solidFill>
              </a:rPr>
              <a:t>. </a:t>
            </a:r>
          </a:p>
          <a:p>
            <a:endParaRPr lang="fr-FR" sz="2000" b="1" dirty="0">
              <a:solidFill>
                <a:schemeClr val="bg1"/>
              </a:solidFill>
            </a:endParaRPr>
          </a:p>
          <a:p>
            <a:r>
              <a:rPr lang="fr-FR" sz="2000" b="1" dirty="0">
                <a:solidFill>
                  <a:schemeClr val="bg1"/>
                </a:solidFill>
              </a:rPr>
              <a:t>-Les épouses sont admises et peuvent prétendre également faire partie du CA avec une mission bénévole spécifique donnée par le Président; </a:t>
            </a:r>
            <a:endParaRPr lang="fr-FR" sz="2000" dirty="0">
              <a:solidFill>
                <a:schemeClr val="bg1"/>
              </a:solidFill>
            </a:endParaRPr>
          </a:p>
          <a:p>
            <a:endParaRPr lang="fr-FR" dirty="0">
              <a:highlight>
                <a:srgbClr val="FFFF00"/>
              </a:highlight>
            </a:endParaRPr>
          </a:p>
        </p:txBody>
      </p:sp>
      <p:pic>
        <p:nvPicPr>
          <p:cNvPr id="9" name="Image 2">
            <a:extLst>
              <a:ext uri="{FF2B5EF4-FFF2-40B4-BE49-F238E27FC236}">
                <a16:creationId xmlns:a16="http://schemas.microsoft.com/office/drawing/2014/main" id="{BE247C8F-41AE-4D91-995E-CB04D19F1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343" y="67357"/>
            <a:ext cx="113102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578286" y="108773"/>
            <a:ext cx="5987426"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Rappel statuts AACLE et ANACLE</a:t>
            </a:r>
            <a:endParaRPr lang="fr-FR" sz="2800" dirty="0">
              <a:solidFill>
                <a:schemeClr val="bg1"/>
              </a:solidFill>
            </a:endParaRPr>
          </a:p>
        </p:txBody>
      </p:sp>
      <p:sp>
        <p:nvSpPr>
          <p:cNvPr id="11" name="Rectangle 10">
            <a:extLst>
              <a:ext uri="{FF2B5EF4-FFF2-40B4-BE49-F238E27FC236}">
                <a16:creationId xmlns:a16="http://schemas.microsoft.com/office/drawing/2014/main" id="{0DC76139-211B-3244-90DE-A601A376BEB8}"/>
              </a:ext>
            </a:extLst>
          </p:cNvPr>
          <p:cNvSpPr/>
          <p:nvPr/>
        </p:nvSpPr>
        <p:spPr>
          <a:xfrm>
            <a:off x="2937122" y="6511595"/>
            <a:ext cx="3507085" cy="27699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200" b="1" dirty="0">
                <a:solidFill>
                  <a:schemeClr val="bg1"/>
                </a:solidFill>
              </a:rPr>
              <a:t>7 </a:t>
            </a:r>
            <a:r>
              <a:rPr lang="fr-FR" sz="1200" b="1" dirty="0" err="1">
                <a:solidFill>
                  <a:schemeClr val="bg1"/>
                </a:solidFill>
              </a:rPr>
              <a:t>Lcl</a:t>
            </a:r>
            <a:r>
              <a:rPr lang="fr-FR" sz="1200" b="1" dirty="0">
                <a:solidFill>
                  <a:schemeClr val="bg1"/>
                </a:solidFill>
              </a:rPr>
              <a:t> Constantin LIANOS 17 12 2021</a:t>
            </a:r>
            <a:endParaRPr lang="fr-FR" sz="1200" dirty="0">
              <a:solidFill>
                <a:schemeClr val="bg1"/>
              </a:solidFill>
            </a:endParaRPr>
          </a:p>
        </p:txBody>
      </p:sp>
    </p:spTree>
    <p:extLst>
      <p:ext uri="{BB962C8B-B14F-4D97-AF65-F5344CB8AC3E}">
        <p14:creationId xmlns:p14="http://schemas.microsoft.com/office/powerpoint/2010/main" val="38040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15617"/>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703FD9-45D1-450A-A8CE-22E621383CA2}"/>
              </a:ext>
            </a:extLst>
          </p:cNvPr>
          <p:cNvSpPr/>
          <p:nvPr/>
        </p:nvSpPr>
        <p:spPr>
          <a:xfrm>
            <a:off x="100817" y="1124744"/>
            <a:ext cx="8985547" cy="5447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200" b="1" dirty="0">
                <a:solidFill>
                  <a:srgbClr val="FFFF00"/>
                </a:solidFill>
              </a:rPr>
              <a:t>- Conditions pour être élu président de l’AACLE, le candidat est obligatoirement issu de la Légion étrangère et il a servi au moins cinq ans comme Officier, ou Sous-officier ou Légionnaire.</a:t>
            </a:r>
            <a:endParaRPr lang="fr-FR" sz="2200" dirty="0">
              <a:solidFill>
                <a:srgbClr val="FFFF00"/>
              </a:solidFill>
            </a:endParaRPr>
          </a:p>
          <a:p>
            <a:r>
              <a:rPr lang="fr-FR" sz="2200" b="1" dirty="0">
                <a:solidFill>
                  <a:srgbClr val="FFFF00"/>
                </a:solidFill>
              </a:rPr>
              <a:t>- Le Vice-président délégué idem.</a:t>
            </a:r>
            <a:endParaRPr lang="fr-FR" sz="2200" dirty="0">
              <a:solidFill>
                <a:srgbClr val="FFFF00"/>
              </a:solidFill>
            </a:endParaRPr>
          </a:p>
          <a:p>
            <a:r>
              <a:rPr lang="fr-FR" sz="2200" b="1" dirty="0">
                <a:solidFill>
                  <a:srgbClr val="FFFF00"/>
                </a:solidFill>
              </a:rPr>
              <a:t>- Les autres vice-présidents au minimum 3 ans dans les corps cités.</a:t>
            </a:r>
            <a:endParaRPr lang="fr-FR" sz="2200" dirty="0">
              <a:solidFill>
                <a:srgbClr val="FFFF00"/>
              </a:solidFill>
            </a:endParaRPr>
          </a:p>
          <a:p>
            <a:r>
              <a:rPr lang="fr-FR" sz="2200" b="1" dirty="0">
                <a:solidFill>
                  <a:srgbClr val="FFFF00"/>
                </a:solidFill>
              </a:rPr>
              <a:t>- Le porte-drapeau est obligatoirement Sous-Officier ou Légionnaire, pas forcement le plus décoré.</a:t>
            </a:r>
            <a:endParaRPr lang="fr-FR" sz="2200" dirty="0">
              <a:solidFill>
                <a:srgbClr val="FFFF00"/>
              </a:solidFill>
            </a:endParaRPr>
          </a:p>
          <a:p>
            <a:r>
              <a:rPr lang="fr-FR" sz="2200" b="1" dirty="0">
                <a:solidFill>
                  <a:srgbClr val="FFFF00"/>
                </a:solidFill>
              </a:rPr>
              <a:t>- Les attributs sont tous les mêmes pour les membres sauf le béret vert portés uniquement par les anciens Officiers, Sous-officiers, Légionnaires et de la réserve </a:t>
            </a:r>
            <a:r>
              <a:rPr lang="fr-FR" sz="2200" b="1" dirty="0" err="1">
                <a:solidFill>
                  <a:srgbClr val="FFFF00"/>
                </a:solidFill>
              </a:rPr>
              <a:t>oépartionnelle</a:t>
            </a:r>
            <a:r>
              <a:rPr lang="fr-FR" sz="2200" b="1" dirty="0">
                <a:solidFill>
                  <a:srgbClr val="FFFF00"/>
                </a:solidFill>
              </a:rPr>
              <a:t>.</a:t>
            </a:r>
            <a:endParaRPr lang="fr-FR" sz="2200" dirty="0">
              <a:solidFill>
                <a:srgbClr val="FFFF00"/>
              </a:solidFill>
            </a:endParaRPr>
          </a:p>
          <a:p>
            <a:r>
              <a:rPr lang="fr-FR" sz="2200" b="1" dirty="0">
                <a:solidFill>
                  <a:srgbClr val="FFFF00"/>
                </a:solidFill>
              </a:rPr>
              <a:t>- Le gilet vert est porté par les anciens Officiers et Sous-officiers supérieurs. </a:t>
            </a:r>
            <a:endParaRPr lang="fr-FR" sz="2200" dirty="0">
              <a:solidFill>
                <a:srgbClr val="FFFF00"/>
              </a:solidFill>
            </a:endParaRPr>
          </a:p>
          <a:p>
            <a:r>
              <a:rPr lang="fr-FR" sz="2200" b="1" dirty="0">
                <a:solidFill>
                  <a:srgbClr val="FFFF00"/>
                </a:solidFill>
              </a:rPr>
              <a:t>- La question du port de béret vert a été posée pour les membres de l’AACLE servant dans la réserve citoyenne, la réponse est </a:t>
            </a:r>
            <a:r>
              <a:rPr lang="fr-FR" sz="2000" b="1" dirty="0">
                <a:solidFill>
                  <a:srgbClr val="FFFF00"/>
                </a:solidFill>
              </a:rPr>
              <a:t>NON</a:t>
            </a:r>
            <a:endParaRPr lang="fr-FR" sz="2000" dirty="0">
              <a:solidFill>
                <a:srgbClr val="FFFF00"/>
              </a:solidFill>
            </a:endParaRPr>
          </a:p>
          <a:p>
            <a:endParaRPr lang="fr-FR" dirty="0">
              <a:highlight>
                <a:srgbClr val="FFFF00"/>
              </a:highlight>
            </a:endParaRPr>
          </a:p>
        </p:txBody>
      </p:sp>
      <p:sp>
        <p:nvSpPr>
          <p:cNvPr id="10" name="Rectangle 9">
            <a:extLst>
              <a:ext uri="{FF2B5EF4-FFF2-40B4-BE49-F238E27FC236}">
                <a16:creationId xmlns:a16="http://schemas.microsoft.com/office/drawing/2014/main" id="{9CA22DE4-30BF-1741-B9A8-B488FC7C6414}"/>
              </a:ext>
            </a:extLst>
          </p:cNvPr>
          <p:cNvSpPr/>
          <p:nvPr/>
        </p:nvSpPr>
        <p:spPr>
          <a:xfrm>
            <a:off x="1680918" y="44624"/>
            <a:ext cx="5987426"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800" b="1" dirty="0">
                <a:solidFill>
                  <a:schemeClr val="bg1"/>
                </a:solidFill>
              </a:rPr>
              <a:t>Rappel statuts AACLE et ANACLE</a:t>
            </a:r>
            <a:endParaRPr lang="fr-FR" sz="2800" dirty="0">
              <a:solidFill>
                <a:schemeClr val="bg1"/>
              </a:solidFill>
            </a:endParaRPr>
          </a:p>
        </p:txBody>
      </p:sp>
      <p:sp>
        <p:nvSpPr>
          <p:cNvPr id="11" name="Rectangle 10">
            <a:extLst>
              <a:ext uri="{FF2B5EF4-FFF2-40B4-BE49-F238E27FC236}">
                <a16:creationId xmlns:a16="http://schemas.microsoft.com/office/drawing/2014/main" id="{847F0DED-CA67-CB41-8E0D-7985721E500A}"/>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8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2" name="Image 11">
            <a:extLst>
              <a:ext uri="{FF2B5EF4-FFF2-40B4-BE49-F238E27FC236}">
                <a16:creationId xmlns:a16="http://schemas.microsoft.com/office/drawing/2014/main" id="{A747AEB0-E783-C347-96B3-385FB38888B7}"/>
              </a:ext>
            </a:extLst>
          </p:cNvPr>
          <p:cNvPicPr>
            <a:picLocks noChangeAspect="1"/>
          </p:cNvPicPr>
          <p:nvPr/>
        </p:nvPicPr>
        <p:blipFill>
          <a:blip r:embed="rId5"/>
          <a:stretch>
            <a:fillRect/>
          </a:stretch>
        </p:blipFill>
        <p:spPr>
          <a:xfrm>
            <a:off x="7931101" y="44624"/>
            <a:ext cx="1091808" cy="1042968"/>
          </a:xfrm>
          <a:prstGeom prst="rect">
            <a:avLst/>
          </a:prstGeom>
        </p:spPr>
      </p:pic>
    </p:spTree>
    <p:extLst>
      <p:ext uri="{BB962C8B-B14F-4D97-AF65-F5344CB8AC3E}">
        <p14:creationId xmlns:p14="http://schemas.microsoft.com/office/powerpoint/2010/main" val="356181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sites.google.com/site/amicaleubayennechasseursalpins/_/rsrc/1261053715474/Home/Logo%20de%20l%27amicale.JPG?height=200&amp;width=184">
            <a:hlinkClick r:id="rId3"/>
            <a:extLst>
              <a:ext uri="{FF2B5EF4-FFF2-40B4-BE49-F238E27FC236}">
                <a16:creationId xmlns:a16="http://schemas.microsoft.com/office/drawing/2014/main" id="{166DF836-F954-4B2B-BBCE-9A584CDB88A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051" name="AutoShape 4" descr="https://sites.google.com/site/amicaleubayennechasseursalpins/_/rsrc/1261053715474/Home/Logo%20de%20l%27amicale.JPG?height=200&amp;width=184">
            <a:hlinkClick r:id="rId3"/>
            <a:extLst>
              <a:ext uri="{FF2B5EF4-FFF2-40B4-BE49-F238E27FC236}">
                <a16:creationId xmlns:a16="http://schemas.microsoft.com/office/drawing/2014/main" id="{0B896E67-2EA2-43C3-B530-6820B461AFD2}"/>
              </a:ext>
            </a:extLst>
          </p:cNvPr>
          <p:cNvSpPr>
            <a:spLocks noChangeAspect="1" noChangeArrowheads="1"/>
          </p:cNvSpPr>
          <p:nvPr/>
        </p:nvSpPr>
        <p:spPr bwMode="auto">
          <a:xfrm>
            <a:off x="207963" y="-685800"/>
            <a:ext cx="233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 name="Triangle rectangle 5">
            <a:extLst>
              <a:ext uri="{FF2B5EF4-FFF2-40B4-BE49-F238E27FC236}">
                <a16:creationId xmlns:a16="http://schemas.microsoft.com/office/drawing/2014/main" id="{F356CAEB-676E-4339-9776-866EDB932C17}"/>
              </a:ext>
            </a:extLst>
          </p:cNvPr>
          <p:cNvSpPr/>
          <p:nvPr/>
        </p:nvSpPr>
        <p:spPr>
          <a:xfrm rot="5400000">
            <a:off x="1143000" y="-1130300"/>
            <a:ext cx="6858000" cy="9144000"/>
          </a:xfrm>
          <a:prstGeom prst="rtTriangle">
            <a:avLst/>
          </a:prstGeom>
          <a:solidFill>
            <a:srgbClr val="0080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7" name="Triangle rectangle 6">
            <a:extLst>
              <a:ext uri="{FF2B5EF4-FFF2-40B4-BE49-F238E27FC236}">
                <a16:creationId xmlns:a16="http://schemas.microsoft.com/office/drawing/2014/main" id="{BF5BBF39-E011-4080-97C5-6BCE621EF88B}"/>
              </a:ext>
            </a:extLst>
          </p:cNvPr>
          <p:cNvSpPr/>
          <p:nvPr/>
        </p:nvSpPr>
        <p:spPr>
          <a:xfrm rot="16200000">
            <a:off x="1143000" y="-1143000"/>
            <a:ext cx="6858000" cy="91440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2054" name="Picture 26" descr="C:\Users\Xian\Documents\Mili\AACLEMP\Logo ANACLE Fond vert.jpg">
            <a:extLst>
              <a:ext uri="{FF2B5EF4-FFF2-40B4-BE49-F238E27FC236}">
                <a16:creationId xmlns:a16="http://schemas.microsoft.com/office/drawing/2014/main" id="{E8323322-B9F0-443A-9317-AE80FA4CB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9" y="137184"/>
            <a:ext cx="1091807" cy="9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CA22DE4-30BF-1741-B9A8-B488FC7C6414}"/>
              </a:ext>
            </a:extLst>
          </p:cNvPr>
          <p:cNvSpPr/>
          <p:nvPr/>
        </p:nvSpPr>
        <p:spPr>
          <a:xfrm>
            <a:off x="1144001" y="116632"/>
            <a:ext cx="6552728"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Rapport Financier 2021 </a:t>
            </a:r>
            <a:endParaRPr lang="fr-FR" sz="2400" dirty="0">
              <a:solidFill>
                <a:schemeClr val="bg1"/>
              </a:solidFill>
            </a:endParaRPr>
          </a:p>
          <a:p>
            <a:pPr algn="ctr"/>
            <a:r>
              <a:rPr lang="fr-FR" sz="2400" b="1" dirty="0">
                <a:solidFill>
                  <a:schemeClr val="bg1"/>
                </a:solidFill>
              </a:rPr>
              <a:t>Madame Patricia GOMEZ-BASQUEZ</a:t>
            </a:r>
            <a:endParaRPr lang="fr-FR" sz="2400" dirty="0">
              <a:solidFill>
                <a:schemeClr val="bg1"/>
              </a:solidFill>
            </a:endParaRPr>
          </a:p>
        </p:txBody>
      </p:sp>
      <p:sp>
        <p:nvSpPr>
          <p:cNvPr id="11" name="Rectangle 10">
            <a:extLst>
              <a:ext uri="{FF2B5EF4-FFF2-40B4-BE49-F238E27FC236}">
                <a16:creationId xmlns:a16="http://schemas.microsoft.com/office/drawing/2014/main" id="{5297DC73-A8B0-1142-8B92-7BA24FC23ECF}"/>
              </a:ext>
            </a:extLst>
          </p:cNvPr>
          <p:cNvSpPr/>
          <p:nvPr/>
        </p:nvSpPr>
        <p:spPr>
          <a:xfrm>
            <a:off x="1296401" y="4686235"/>
            <a:ext cx="6552728" cy="193899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a:solidFill>
                  <a:schemeClr val="bg1"/>
                </a:solidFill>
              </a:rPr>
              <a:t>Monsieur Christian MICHEL </a:t>
            </a:r>
            <a:endParaRPr lang="fr-FR" sz="2400" dirty="0">
              <a:solidFill>
                <a:schemeClr val="bg1"/>
              </a:solidFill>
            </a:endParaRPr>
          </a:p>
          <a:p>
            <a:pPr algn="ctr"/>
            <a:r>
              <a:rPr lang="fr-FR" sz="2400" b="1" dirty="0">
                <a:solidFill>
                  <a:schemeClr val="bg1"/>
                </a:solidFill>
              </a:rPr>
              <a:t>Commissaire aux comptes</a:t>
            </a:r>
          </a:p>
          <a:p>
            <a:pPr algn="ctr"/>
            <a:r>
              <a:rPr lang="fr-FR" sz="2400" dirty="0">
                <a:solidFill>
                  <a:srgbClr val="FFFF00"/>
                </a:solidFill>
              </a:rPr>
              <a:t>Haut Fonctionnaire honoraire de la Direction générale des Finances publiques</a:t>
            </a:r>
            <a:endParaRPr lang="fr-FR" sz="2400" dirty="0">
              <a:solidFill>
                <a:schemeClr val="bg1"/>
              </a:solidFill>
            </a:endParaRPr>
          </a:p>
          <a:p>
            <a:pPr algn="ctr"/>
            <a:endParaRPr lang="fr-FR" sz="2400" dirty="0">
              <a:solidFill>
                <a:schemeClr val="bg1"/>
              </a:solidFill>
            </a:endParaRPr>
          </a:p>
        </p:txBody>
      </p:sp>
      <p:pic>
        <p:nvPicPr>
          <p:cNvPr id="4" name="Image 3">
            <a:extLst>
              <a:ext uri="{FF2B5EF4-FFF2-40B4-BE49-F238E27FC236}">
                <a16:creationId xmlns:a16="http://schemas.microsoft.com/office/drawing/2014/main" id="{0F45578A-D0D4-7B49-BE4F-4CB58E118EFB}"/>
              </a:ext>
            </a:extLst>
          </p:cNvPr>
          <p:cNvPicPr>
            <a:picLocks noChangeAspect="1"/>
          </p:cNvPicPr>
          <p:nvPr/>
        </p:nvPicPr>
        <p:blipFill>
          <a:blip r:embed="rId5"/>
          <a:stretch>
            <a:fillRect/>
          </a:stretch>
        </p:blipFill>
        <p:spPr>
          <a:xfrm>
            <a:off x="1475657" y="1828053"/>
            <a:ext cx="6408712" cy="2657197"/>
          </a:xfrm>
          <a:prstGeom prst="rect">
            <a:avLst/>
          </a:prstGeom>
        </p:spPr>
      </p:pic>
      <p:sp>
        <p:nvSpPr>
          <p:cNvPr id="12" name="Rectangle 11">
            <a:extLst>
              <a:ext uri="{FF2B5EF4-FFF2-40B4-BE49-F238E27FC236}">
                <a16:creationId xmlns:a16="http://schemas.microsoft.com/office/drawing/2014/main" id="{56CECA5C-2890-6B42-8066-F586C95E8BA5}"/>
              </a:ext>
            </a:extLst>
          </p:cNvPr>
          <p:cNvSpPr/>
          <p:nvPr/>
        </p:nvSpPr>
        <p:spPr>
          <a:xfrm>
            <a:off x="2937122" y="6511595"/>
            <a:ext cx="3435077" cy="2462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dirty="0">
                <a:solidFill>
                  <a:schemeClr val="bg1"/>
                </a:solidFill>
              </a:rPr>
              <a:t>9 </a:t>
            </a:r>
            <a:r>
              <a:rPr lang="fr-FR" sz="1000" b="1" dirty="0" err="1">
                <a:solidFill>
                  <a:schemeClr val="bg1"/>
                </a:solidFill>
              </a:rPr>
              <a:t>Lcl</a:t>
            </a:r>
            <a:r>
              <a:rPr lang="fr-FR" sz="1000" b="1" dirty="0">
                <a:solidFill>
                  <a:schemeClr val="bg1"/>
                </a:solidFill>
              </a:rPr>
              <a:t> Constantin LIANOS 17 12 2021</a:t>
            </a:r>
            <a:endParaRPr lang="fr-FR" sz="1000" dirty="0">
              <a:solidFill>
                <a:schemeClr val="bg1"/>
              </a:solidFill>
            </a:endParaRPr>
          </a:p>
        </p:txBody>
      </p:sp>
      <p:pic>
        <p:nvPicPr>
          <p:cNvPr id="13" name="Image 12">
            <a:extLst>
              <a:ext uri="{FF2B5EF4-FFF2-40B4-BE49-F238E27FC236}">
                <a16:creationId xmlns:a16="http://schemas.microsoft.com/office/drawing/2014/main" id="{530E74C7-FAF6-8E4F-814D-E9A32D73D063}"/>
              </a:ext>
            </a:extLst>
          </p:cNvPr>
          <p:cNvPicPr>
            <a:picLocks noChangeAspect="1"/>
          </p:cNvPicPr>
          <p:nvPr/>
        </p:nvPicPr>
        <p:blipFill>
          <a:blip r:embed="rId6"/>
          <a:stretch>
            <a:fillRect/>
          </a:stretch>
        </p:blipFill>
        <p:spPr>
          <a:xfrm>
            <a:off x="7524328" y="44624"/>
            <a:ext cx="1600181" cy="1528600"/>
          </a:xfrm>
          <a:prstGeom prst="rect">
            <a:avLst/>
          </a:prstGeom>
        </p:spPr>
      </p:pic>
    </p:spTree>
    <p:extLst>
      <p:ext uri="{BB962C8B-B14F-4D97-AF65-F5344CB8AC3E}">
        <p14:creationId xmlns:p14="http://schemas.microsoft.com/office/powerpoint/2010/main" val="39307220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6760</TotalTime>
  <Words>6139</Words>
  <Application>Microsoft Macintosh PowerPoint</Application>
  <PresentationFormat>Affichage à l'écran (4:3)</PresentationFormat>
  <Paragraphs>785</Paragraphs>
  <Slides>67</Slides>
  <Notes>67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67</vt:i4>
      </vt:variant>
    </vt:vector>
  </HeadingPairs>
  <TitlesOfParts>
    <vt:vector size="71" baseType="lpstr">
      <vt:lpstr>Arial</vt:lpstr>
      <vt:lpstr>Calibri</vt:lpstr>
      <vt:lpstr>Helvetica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Xian</dc:creator>
  <cp:lastModifiedBy>Constantin LIANOS</cp:lastModifiedBy>
  <cp:revision>253</cp:revision>
  <dcterms:created xsi:type="dcterms:W3CDTF">2013-09-12T19:17:37Z</dcterms:created>
  <dcterms:modified xsi:type="dcterms:W3CDTF">2021-12-16T22:55:02Z</dcterms:modified>
</cp:coreProperties>
</file>